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10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82" r:id="rId2"/>
    <p:sldId id="433" r:id="rId3"/>
    <p:sldId id="434" r:id="rId4"/>
    <p:sldId id="435" r:id="rId5"/>
    <p:sldId id="436" r:id="rId6"/>
    <p:sldId id="437" r:id="rId7"/>
    <p:sldId id="438" r:id="rId8"/>
    <p:sldId id="439" r:id="rId9"/>
    <p:sldId id="440" r:id="rId10"/>
    <p:sldId id="441" r:id="rId11"/>
    <p:sldId id="442" r:id="rId12"/>
    <p:sldId id="443" r:id="rId13"/>
    <p:sldId id="491" r:id="rId14"/>
    <p:sldId id="444" r:id="rId15"/>
    <p:sldId id="489" r:id="rId16"/>
    <p:sldId id="446" r:id="rId17"/>
    <p:sldId id="448" r:id="rId18"/>
    <p:sldId id="449" r:id="rId19"/>
    <p:sldId id="450" r:id="rId20"/>
    <p:sldId id="451" r:id="rId21"/>
    <p:sldId id="445" r:id="rId22"/>
    <p:sldId id="471" r:id="rId23"/>
    <p:sldId id="485" r:id="rId24"/>
    <p:sldId id="486" r:id="rId25"/>
    <p:sldId id="487" r:id="rId26"/>
    <p:sldId id="488" r:id="rId27"/>
    <p:sldId id="465" r:id="rId28"/>
    <p:sldId id="466" r:id="rId29"/>
    <p:sldId id="472" r:id="rId30"/>
    <p:sldId id="473" r:id="rId31"/>
    <p:sldId id="474" r:id="rId32"/>
    <p:sldId id="475" r:id="rId33"/>
    <p:sldId id="477" r:id="rId34"/>
    <p:sldId id="476" r:id="rId35"/>
    <p:sldId id="492" r:id="rId36"/>
    <p:sldId id="478" r:id="rId37"/>
    <p:sldId id="479" r:id="rId38"/>
    <p:sldId id="480" r:id="rId39"/>
    <p:sldId id="490" r:id="rId40"/>
    <p:sldId id="481" r:id="rId41"/>
    <p:sldId id="431" r:id="rId42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pos="864" userDrawn="1">
          <p15:clr>
            <a:srgbClr val="A4A3A4"/>
          </p15:clr>
        </p15:guide>
        <p15:guide id="4" orient="horz" pos="4608" userDrawn="1">
          <p15:clr>
            <a:srgbClr val="A4A3A4"/>
          </p15:clr>
        </p15:guide>
        <p15:guide id="6" orient="horz" pos="2256" userDrawn="1">
          <p15:clr>
            <a:srgbClr val="A4A3A4"/>
          </p15:clr>
        </p15:guide>
        <p15:guide id="7" orient="horz" pos="1152" userDrawn="1">
          <p15:clr>
            <a:srgbClr val="A4A3A4"/>
          </p15:clr>
        </p15:guide>
        <p15:guide id="9" orient="horz" pos="3072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6" pos="3648" userDrawn="1">
          <p15:clr>
            <a:srgbClr val="A4A3A4"/>
          </p15:clr>
        </p15:guide>
        <p15:guide id="17" pos="7344" userDrawn="1">
          <p15:clr>
            <a:srgbClr val="A4A3A4"/>
          </p15:clr>
        </p15:guide>
        <p15:guide id="21" pos="6192" userDrawn="1">
          <p15:clr>
            <a:srgbClr val="A4A3A4"/>
          </p15:clr>
        </p15:guide>
        <p15:guide id="22" orient="horz" pos="1824" userDrawn="1">
          <p15:clr>
            <a:srgbClr val="A4A3A4"/>
          </p15:clr>
        </p15:guide>
        <p15:guide id="23" pos="8352" userDrawn="1">
          <p15:clr>
            <a:srgbClr val="A4A3A4"/>
          </p15:clr>
        </p15:guide>
        <p15:guide id="24" pos="8688" userDrawn="1">
          <p15:clr>
            <a:srgbClr val="A4A3A4"/>
          </p15:clr>
        </p15:guide>
        <p15:guide id="25" pos="4608" userDrawn="1">
          <p15:clr>
            <a:srgbClr val="A4A3A4"/>
          </p15:clr>
        </p15:guide>
        <p15:guide id="27" pos="3216" userDrawn="1">
          <p15:clr>
            <a:srgbClr val="A4A3A4"/>
          </p15:clr>
        </p15:guide>
        <p15:guide id="28" orient="horz" pos="39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kun Deng" initials="ZD" lastIdx="1" clrIdx="0">
    <p:extLst>
      <p:ext uri="{19B8F6BF-5375-455C-9EA6-DF929625EA0E}">
        <p15:presenceInfo xmlns:p15="http://schemas.microsoft.com/office/powerpoint/2012/main" userId="dcc036e5f12f69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6F2"/>
    <a:srgbClr val="129AE0"/>
    <a:srgbClr val="BFBFBF"/>
    <a:srgbClr val="FBC01E"/>
    <a:srgbClr val="FFFFFF"/>
    <a:srgbClr val="70AD47"/>
    <a:srgbClr val="105CA4"/>
    <a:srgbClr val="ED7D31"/>
    <a:srgbClr val="CC0E00"/>
    <a:srgbClr val="E16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4" autoAdjust="0"/>
    <p:restoredTop sz="78630" autoAdjust="0"/>
  </p:normalViewPr>
  <p:slideViewPr>
    <p:cSldViewPr showGuides="1">
      <p:cViewPr>
        <p:scale>
          <a:sx n="75" d="100"/>
          <a:sy n="75" d="100"/>
        </p:scale>
        <p:origin x="492" y="128"/>
      </p:cViewPr>
      <p:guideLst>
        <p:guide orient="horz" pos="288"/>
        <p:guide pos="528"/>
        <p:guide pos="864"/>
        <p:guide orient="horz" pos="4608"/>
        <p:guide orient="horz" pos="2256"/>
        <p:guide orient="horz" pos="1152"/>
        <p:guide orient="horz" pos="3072"/>
        <p:guide pos="5088"/>
        <p:guide pos="3648"/>
        <p:guide pos="7344"/>
        <p:guide pos="6192"/>
        <p:guide orient="horz" pos="1824"/>
        <p:guide pos="8352"/>
        <p:guide pos="8688"/>
        <p:guide pos="4608"/>
        <p:guide pos="3216"/>
        <p:guide orient="horz" pos="3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863A44-05EA-4EAC-B1B8-432C88EB08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9AB9C-80EB-48CC-8865-9AC426B40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166C047-6B66-4E08-B879-984D28D63608}" type="datetimeFigureOut">
              <a:rPr lang="en-US" altLang="en-US"/>
              <a:pPr>
                <a:defRPr/>
              </a:pPr>
              <a:t>10/27/2022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6FB0D-9A7A-486C-89D8-A45D7A92C3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6F7B8-DF64-46A0-800A-C1F19B0B62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C7D2B18-950C-403C-9396-A6D1FA2174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6DB11-1ED1-44CD-ADE8-8003B3BEE64D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088A0-1615-42C6-AF48-4C2A70AA2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90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Hello everyone, I am Kai from Zhejiang University.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Today I will introduce a latest paper from our group: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Revealing the Semantics of Data Wrangling Scripts With COMANTICS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2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different scripting languages have diverse regulations in implementing data transformations.</a:t>
            </a:r>
          </a:p>
          <a:p>
            <a:r>
              <a:rPr lang="en-US" altLang="zh-CN" dirty="0"/>
              <a:t>For example, there are different ways to represent the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descending order in different languages.</a:t>
            </a:r>
            <a:br>
              <a:rPr lang="en-US" altLang="zh-CN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786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Second, in one language, there are different functions to implement the same data transformation.</a:t>
            </a:r>
            <a:r>
              <a:rPr lang="en-US" altLang="zh-CN" dirty="0"/>
              <a:t>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1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Third, some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functions may omit important parameters for simplicity.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235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Those challenges hinder novice data workers from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understanding the semantics of</a:t>
            </a:r>
            <a:r>
              <a:rPr lang="en-US" altLang="zh-CN" dirty="0"/>
              <a:t> data wrangling scripts.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331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address these challenges, we </a:t>
            </a:r>
            <a:r>
              <a:rPr lang="en-US" altLang="zh-CN" sz="1800" b="0" i="0" dirty="0">
                <a:solidFill>
                  <a:srgbClr val="999999"/>
                </a:solidFill>
                <a:effectLst/>
                <a:latin typeface="ArialMT"/>
              </a:rPr>
              <a:t>blend</a:t>
            </a:r>
            <a:r>
              <a:rPr lang="en-US" altLang="zh-CN" dirty="0"/>
              <a:t> qualitative research and machine learning techniques.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Specifically, &lt;click&gt; we apply a qualitative method to characterize a design space of table changes to infer </a:t>
            </a:r>
            <a:r>
              <a:rPr lang="en-US" altLang="zh-CN" sz="1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transformation candidates, </a:t>
            </a:r>
            <a:r>
              <a:rPr lang="en-US" altLang="zh-CN" dirty="0"/>
              <a:t>&lt;click&gt; </a:t>
            </a:r>
            <a:r>
              <a:rPr lang="en-US" altLang="zh-CN" sz="1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and </a:t>
            </a:r>
            <a:r>
              <a:rPr lang="en-US" altLang="zh-CN" dirty="0"/>
              <a:t>leverage a CNN model to resolve ambiguities.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56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We observe that differences between input and output tables</a:t>
            </a:r>
            <a:r>
              <a:rPr lang="en-US" altLang="zh-CN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can reveal the transformation type to some extent.</a:t>
            </a:r>
            <a:r>
              <a:rPr lang="en-US" altLang="zh-CN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&lt;click&gt; In this example, we find &lt;click&gt; the second row is deleted, while the others remain unchanged, thus the transformation belongs to &lt;click&gt; Delete Rows.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Further, if all &lt;click&gt; deleted rows contain missing values while the remaining do not, the transformation type is likely &lt;click&gt; to be DropNa.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033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Further, if all deleted rows contain missing values, the transformation type is likely &lt;click&gt; to be DropNa.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317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Motivated by the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observation, we attempt to explore </a:t>
            </a:r>
            <a:r>
              <a:rPr lang="en-US" altLang="zh-CN" sz="1200" dirty="0"/>
              <a:t>what changes can be made to tables for different transformations.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To this end, we first &lt;click&gt; collect a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real-world dataset</a:t>
            </a:r>
            <a:r>
              <a:rPr lang="en-US" altLang="zh-CN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including 921 lines of wrangling code, &lt;click&gt; where each is annotated with its input and output tables and a transformation type.</a:t>
            </a:r>
            <a:r>
              <a:rPr lang="en-US" altLang="zh-CN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 the transformation type is a combination of one high-level transformation and one low-level operation.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43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 the transformation type is a combination of one high-level transformation and one low-level operation.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We then record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differences between</a:t>
            </a:r>
            <a:r>
              <a:rPr lang="en-US" altLang="zh-CN" dirty="0"/>
              <a:t> input and output tables and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use the qualitative method of open and axial coding on these differences.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36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We then record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differences between</a:t>
            </a:r>
            <a:r>
              <a:rPr lang="en-US" altLang="zh-CN" dirty="0"/>
              <a:t> input and output tables and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use the qualitative method of open and axial coding on these differences.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Finally, &lt;click&gt; we </a:t>
            </a:r>
            <a:r>
              <a:rPr lang="en-US" altLang="zh-CN" dirty="0"/>
              <a:t>develop a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design space for table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rgbClr val="000000"/>
              </a:solidFill>
              <a:effectLst/>
              <a:latin typeface="NimbusSanL-Regu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SanL-Regu"/>
              </a:rPr>
              <a:t>The design space comprises 4 types of data objects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18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 wrangling is a nontrivial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activity of &lt;click&gt; cleaning, transforming, and enriching data into the desired form.</a:t>
            </a: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And it has become a routine &lt;click&gt; for data workers who carry out data analysis tasks &lt;click&gt; with different levels of expertise.</a:t>
            </a:r>
          </a:p>
          <a:p>
            <a:endParaRPr lang="en-US" altLang="zh-CN" sz="12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Data wrangling often involves a variety of data transformations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28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The design space comprises 4 types of data objects and 5 properties of data changes, &lt;click&gt; totaling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103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characteristics</a:t>
            </a:r>
            <a:r>
              <a:rPr lang="en-US" altLang="zh-CN" dirty="0"/>
              <a:t> to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SanL-Regu"/>
              </a:rPr>
              <a:t>describe table differences.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utilize table differences for semantics inference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06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utilize table differences for semantics inference, we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establish a mapping between transformations and characteristics.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For each transformation, we categorize characteristics into three groups.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419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For each transformation, we categorize characteristics into three groups. &lt;click&gt; After performing a transformation, inevitable characteristics</a:t>
            </a:r>
            <a:r>
              <a:rPr lang="en-US" altLang="zh-CN" sz="1800" dirty="0"/>
              <a:t> will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&lt;click&gt; definitely exist in table changes, while impossible characteristics &lt;click&gt; are the inverse.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Possible characteristics &lt;click&gt; are those that may or may not appear.</a:t>
            </a:r>
            <a:r>
              <a:rPr lang="en-US" altLang="zh-CN" dirty="0"/>
              <a:t>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154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that, we develop COMANTICS,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SanL-Regu"/>
              </a:rPr>
              <a:t>a three-step pipeline to automatically detect the semantics of wrangling scripts.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62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COMANTICS first &lt;click&gt; generates intermediate input and output tables for each code and detects changes between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Then, &lt;click&gt; it identifies the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transformation type</a:t>
            </a:r>
            <a:r>
              <a:rPr lang="en-US" altLang="zh-CN" dirty="0"/>
              <a:t> through two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Last, &lt;click&gt; it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infers parameters for the transformation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741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COMANTICS first &lt;click&gt; generates intermediate input and output tables for each code and detects changes between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Then, &lt;click&gt; it identifies the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transformation type</a:t>
            </a:r>
            <a:r>
              <a:rPr lang="en-US" altLang="zh-CN" dirty="0"/>
              <a:t> through two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Last, &lt;click&gt; it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infers parameters for the transformation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540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COMANTICS first &lt;click&gt; generates intermediate input and output tables for each code and detects changes between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Then, &lt;click&gt; it identifies the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transformation type</a:t>
            </a:r>
            <a:r>
              <a:rPr lang="en-US" altLang="zh-CN" dirty="0"/>
              <a:t> through two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Last, &lt;click&gt; it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infers parameters for the transformation</a:t>
            </a:r>
            <a:r>
              <a:rPr lang="en-US" altLang="zh-CN" dirty="0"/>
              <a:t>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Let's see the pipeline in detail.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Since table changes are conducive to identifying the transformation type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706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 table changes are conducive to identifying the transformation type, &lt;click&gt; we first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execute the wrangling script on the given source table </a:t>
            </a:r>
            <a:r>
              <a:rPr lang="en-US" altLang="zh-CN" sz="1800" dirty="0"/>
              <a:t>&lt;click&gt;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to obtain intermediate input and output tables for each line of code.</a:t>
            </a: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dirty="0"/>
              <a:t>Then, we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 detect table changes based on the design space for each pair of input and output tables, and generate a set of characteristics.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336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Then, we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detect table changes based on the design space for each pair of input and output tables, and generate a set of 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NimbusRomNo9L-Regu"/>
              </a:rPr>
              <a:t>characteristics.</a:t>
            </a:r>
          </a:p>
          <a:p>
            <a:endParaRPr lang="en-US" altLang="zh-CN" sz="1800" b="0" i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/>
              <a:t>In the second step, we first use a 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NimbusRomNo9L-Regu"/>
              </a:rPr>
              <a:t>characteristic-based</a:t>
            </a:r>
            <a:r>
              <a:rPr lang="en-US" altLang="zh-CN"/>
              <a:t> component </a:t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0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second step, we first use a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characteristic-based</a:t>
            </a:r>
            <a:r>
              <a:rPr lang="en-US" altLang="zh-CN" dirty="0"/>
              <a:t> component to infer the transformation type,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involves</a:t>
            </a:r>
            <a:r>
              <a:rPr lang="zh-CN" altLang="en-US" dirty="0"/>
              <a:t> </a:t>
            </a:r>
            <a:r>
              <a:rPr lang="en-US" altLang="zh-CN" dirty="0"/>
              <a:t>&lt;click&gt; two</a:t>
            </a:r>
            <a:r>
              <a:rPr lang="zh-CN" altLang="en-US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NimbusRomNo9L-Regu"/>
              </a:rPr>
              <a:t>Take the &lt;click&gt; first </a:t>
            </a:r>
            <a:r>
              <a:rPr lang="en-US" altLang="zh-CN" sz="1800" b="0" i="0" dirty="0">
                <a:solidFill>
                  <a:schemeClr val="bg1"/>
                </a:solidFill>
                <a:effectLst/>
                <a:latin typeface="SF Pro Display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latin typeface="SF Pro Display"/>
              </a:rPr>
              <a:t>haracteristic set as an example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38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Data wrangling often involves a variety of data transformations, such as sorting, filtering rows, and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merging columns.</a:t>
            </a: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&lt;click&gt;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NimbusRomNo9L-Regu"/>
              </a:rPr>
              <a:t>Kasica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 et al. structured a multi-table framework for data wrangling, including 15 high-level transformations.</a:t>
            </a:r>
          </a:p>
          <a:p>
            <a:endParaRPr lang="en-US" altLang="zh-CN" sz="12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A commonplace method of wrangling data is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15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second step, we first use a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characteristic-based</a:t>
            </a:r>
            <a:r>
              <a:rPr lang="en-US" altLang="zh-CN" dirty="0"/>
              <a:t> component to infer the transformation type,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involves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Take the &lt;click&gt; first 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SF Pro Display"/>
              </a:rPr>
              <a:t>c</a:t>
            </a:r>
            <a:r>
              <a:rPr lang="en-US" altLang="zh-CN" sz="1200" dirty="0">
                <a:solidFill>
                  <a:schemeClr val="bg1"/>
                </a:solidFill>
                <a:latin typeface="SF Pro Display"/>
              </a:rPr>
              <a:t>haracteristic set as an example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, &lt;click&gt; C1 is an inevitable characteristic of T1, but it is not in the current characteristic set, so we &lt;click&gt; filter out T1.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&lt;click&gt; As for T3, C2 is impossible but in the set, so we &lt;click&gt; exclude T3.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62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second step, we first use a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characteristic-based</a:t>
            </a:r>
            <a:r>
              <a:rPr lang="en-US" altLang="zh-CN" dirty="0"/>
              <a:t> component to infer the transformation type,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involves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Take the &lt;click&gt; first 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SF Pro Display"/>
              </a:rPr>
              <a:t>c</a:t>
            </a:r>
            <a:r>
              <a:rPr lang="en-US" altLang="zh-CN" sz="1200" dirty="0">
                <a:solidFill>
                  <a:schemeClr val="bg1"/>
                </a:solidFill>
                <a:latin typeface="SF Pro Display"/>
              </a:rPr>
              <a:t>haracteristic set as an example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, &lt;click&gt; C1 is an inevitable characteristic of T1, but it is not in the current characteristic set, so we &lt;click&gt; filter out T1.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&lt;click&gt; As for T3, C2 is impossible but in the set, so we &lt;click&gt; exclude T3.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939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second step, we first use a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characteristic-based</a:t>
            </a:r>
            <a:r>
              <a:rPr lang="en-US" altLang="zh-CN" dirty="0"/>
              <a:t> component to infer the transformation type,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involves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Take the &lt;click&gt; first 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SF Pro Display"/>
              </a:rPr>
              <a:t>c</a:t>
            </a:r>
            <a:r>
              <a:rPr lang="en-US" altLang="zh-CN" sz="1200" dirty="0">
                <a:solidFill>
                  <a:schemeClr val="bg1"/>
                </a:solidFill>
                <a:latin typeface="SF Pro Display"/>
              </a:rPr>
              <a:t>haracteristic set as an example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, &lt;click&gt; C1 is an inevitable characteristic of T1, but it is not in the current characteristic set, so we &lt;click&gt; filter out T1.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&lt;click&gt; As for T3, C2 is impossible but in the set, so we &lt;click&gt; exclude T3.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Since there are two ambiguities in inferring the transformation type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654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Since there are two ambiguities in inferring the transformation type based on table changes, the inference result may not be unique.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Therefore, &lt;click&gt;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we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get a set of transformation candidates.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resolve the ambiguities, we employ a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Siamese Convolutional Neural Network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901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resolve the ambiguities, we employ a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Siamese Convolutional Neural Network</a:t>
            </a:r>
            <a:r>
              <a:rPr lang="en-US" altLang="zh-CN" dirty="0"/>
              <a:t> to calculate the likelihood of each candidate.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Siamese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CNN</a:t>
            </a:r>
            <a:r>
              <a:rPr lang="en-US" altLang="zh-CN" dirty="0"/>
              <a:t> is a kind of flexible classification model that is &lt;click&gt; suitable for few shot problems and imbalanced data.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0181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 is the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architecture</a:t>
            </a:r>
            <a:r>
              <a:rPr lang="en-US" altLang="zh-CN" dirty="0"/>
              <a:t> of the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Besides table changes, we find the semantics of a transformation can be implied in the code, so we</a:t>
            </a:r>
            <a:r>
              <a:rPr lang="zh-CN" altLang="en-US" dirty="0"/>
              <a:t> </a:t>
            </a:r>
            <a:r>
              <a:rPr lang="en-US" altLang="zh-CN" dirty="0"/>
              <a:t>&lt;click&gt; take the characteristics, the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name,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 function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&lt;click&gt; Please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third step aims to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infer parameters for transformations.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345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third step aims to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infer parameters for transformations.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We first &lt;click&gt; define a set of parameters, namely, &lt;click&gt; slots, for each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transformation.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Then we detect these parameters, that is, &lt;click&gt; filling slots, based on the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wrangling code, table changes, and input/output tables.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Finally, &lt;click&gt; we obtain the semantics of a line of wrangling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357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evaluate the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performance</a:t>
            </a:r>
            <a:r>
              <a:rPr lang="en-US" altLang="zh-CN" dirty="0"/>
              <a:t> and the generalizability of COMANTICS, we designed five sets of experiments on our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collected </a:t>
            </a:r>
            <a:r>
              <a:rPr lang="en-US" altLang="zh-CN" dirty="0"/>
              <a:t>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results show that COMANTICS achieves &lt;click&gt; more than ninety percent (90%)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Top-1 accuracy.</a:t>
            </a:r>
            <a:br>
              <a:rPr lang="en-US" altLang="zh-CN" dirty="0"/>
            </a:b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956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Moreover, to evaluate the flexibility of our pipeline, &lt;click&gt; we apply it to three applications in different domains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Let's see the first two applications with a video.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675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first case shows that the COMANTICS-augmented </a:t>
            </a:r>
            <a:r>
              <a:rPr lang="en-US" altLang="zh-CN" dirty="0" err="1"/>
              <a:t>Jupyter</a:t>
            </a:r>
            <a:r>
              <a:rPr lang="en-US" altLang="zh-CN" dirty="0"/>
              <a:t> notebook can perform code annotation automatically.</a:t>
            </a:r>
          </a:p>
          <a:p>
            <a:endParaRPr lang="en-US" altLang="zh-CN" dirty="0"/>
          </a:p>
          <a:p>
            <a:r>
              <a:rPr lang="en-US" altLang="zh-CN" dirty="0"/>
              <a:t>In the second case, COMANTICS can help SOMNUS to support statements that are not supported in the previous version.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683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 commonplace method of wrangling data is &lt;click&gt; writing scripts in various programming languages, &lt;click&gt; such as R and Python.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 this case, data workers usually seek to &lt;click&gt; understand the semantics of wrangling scripts in various scenarios, such as &lt;click&gt;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SanL-Regu"/>
              </a:rPr>
              <a:t>code debugging, reusing, and maintaining.</a:t>
            </a:r>
            <a:r>
              <a:rPr lang="en-US" altLang="zh-CN" sz="2800" dirty="0"/>
              <a:t> 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6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 summary, our main </a:t>
            </a:r>
            <a:r>
              <a:rPr lang="en-US" altLang="zh-CN" dirty="0"/>
              <a:t>contributions include a design space for table changes and a pipeline for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inferring semantics.</a:t>
            </a: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In the future, we plan to improve the performance of </a:t>
            </a:r>
            <a:r>
              <a:rPr lang="en-US" altLang="zh-CN" sz="1200" dirty="0">
                <a:solidFill>
                  <a:srgbClr val="76B6F2"/>
                </a:solidFill>
                <a:latin typeface="SF Pro Display" pitchFamily="2" charset="0"/>
              </a:rPr>
              <a:t>COMANTICS, enhance its capability, and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incorporate it into different </a:t>
            </a:r>
            <a:r>
              <a:rPr lang="en-US" altLang="zh-CN" sz="1200" dirty="0">
                <a:solidFill>
                  <a:srgbClr val="76B6F2"/>
                </a:solidFill>
                <a:latin typeface="SF Pro Display" pitchFamily="2" charset="0"/>
              </a:rPr>
              <a:t>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83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concludes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presentation.</a:t>
            </a:r>
            <a:r>
              <a:rPr lang="zh-CN" altLang="en-US" dirty="0"/>
              <a:t> </a:t>
            </a:r>
            <a:r>
              <a:rPr lang="en-US" altLang="zh-CN" dirty="0"/>
              <a:t>I'm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questions,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183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define the semantics of wrangling code as the type of data transformation and its parameters.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For example, &lt;click&gt; the semantics of this line of code</a:t>
            </a:r>
            <a:r>
              <a:rPr lang="en-US" altLang="zh-CN" sz="2800" dirty="0"/>
              <a:t> refers to </a:t>
            </a:r>
            <a:r>
              <a:rPr lang="en-US" altLang="zh-CN" sz="1800" b="1" i="0" dirty="0">
                <a:solidFill>
                  <a:srgbClr val="70AD47"/>
                </a:solidFill>
                <a:effectLst/>
                <a:latin typeface="NimbusRomNo9L-Medi"/>
              </a:rPr>
              <a:t>sorting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column </a:t>
            </a:r>
            <a:r>
              <a:rPr lang="en-US" altLang="zh-CN" sz="1800" b="1" i="0" dirty="0">
                <a:solidFill>
                  <a:srgbClr val="ED7D31"/>
                </a:solidFill>
                <a:effectLst/>
                <a:latin typeface="NimbusRomNo9L-Medi"/>
              </a:rPr>
              <a:t>num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of the input table in </a:t>
            </a:r>
            <a:r>
              <a:rPr lang="en-US" altLang="zh-CN" sz="1800" b="1" i="0" dirty="0">
                <a:solidFill>
                  <a:srgbClr val="ED7D31"/>
                </a:solidFill>
                <a:effectLst/>
                <a:latin typeface="NimbusRomNo9L-Medi"/>
              </a:rPr>
              <a:t>descending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order, and returning the output table.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35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body of prior work has been proposed to help data workers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understand wrangling scripts.</a:t>
            </a: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Some debugging tools are useful for revealing changes in data tables.</a:t>
            </a:r>
          </a:p>
          <a:p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But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NimbusRomNo9L-Regu"/>
              </a:rPr>
              <a:t>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&lt;click&gt; they cannot support </a:t>
            </a:r>
            <a:r>
              <a:rPr lang="en-US" altLang="zh-CN" sz="1200" dirty="0"/>
              <a:t>inferring data transformations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9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Some tools are designed to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visualize the semantics of data wrangling.</a:t>
            </a:r>
          </a:p>
          <a:p>
            <a:r>
              <a:rPr lang="en-US" altLang="zh-CN" dirty="0"/>
              <a:t>However, they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NimbusRomNo9L-Regu"/>
              </a:rPr>
              <a:t>&lt;click&gt; </a:t>
            </a:r>
            <a:r>
              <a:rPr lang="en-US" altLang="zh-CN" dirty="0"/>
              <a:t>rely on hand-crafted rules to parse code, resulting in poor generalizability and scalability.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455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work, we propose a pipeline, COMANTICS, to automatically reveal the semantics of data wrangling scripts by inferring the types of data transformations with their parameters.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2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However, developing such a pipeline poses three levels of challenges.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88A0-1615-42C6-AF48-4C2A70AA2E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64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D9049-0C68-43E9-B4B0-635A4BF261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53975"/>
            <a:ext cx="14782800" cy="833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6E32BAE-8CA7-4444-AEDA-926889CF7CD3}"/>
              </a:ext>
            </a:extLst>
          </p:cNvPr>
          <p:cNvSpPr>
            <a:spLocks/>
          </p:cNvSpPr>
          <p:nvPr/>
        </p:nvSpPr>
        <p:spPr bwMode="auto">
          <a:xfrm>
            <a:off x="2238375" y="1074738"/>
            <a:ext cx="889000" cy="984250"/>
          </a:xfrm>
          <a:custGeom>
            <a:avLst/>
            <a:gdLst>
              <a:gd name="T0" fmla="*/ 296922 w 694910"/>
              <a:gd name="T1" fmla="*/ 735103 h 769288"/>
              <a:gd name="T2" fmla="*/ 4298 w 694910"/>
              <a:gd name="T3" fmla="*/ 61639 h 769288"/>
              <a:gd name="T4" fmla="*/ 15 w 694910"/>
              <a:gd name="T5" fmla="*/ 42644 h 769288"/>
              <a:gd name="T6" fmla="*/ 43327 w 694910"/>
              <a:gd name="T7" fmla="*/ 475 h 769288"/>
              <a:gd name="T8" fmla="*/ 87783 w 694910"/>
              <a:gd name="T9" fmla="*/ 32956 h 769288"/>
              <a:gd name="T10" fmla="*/ 349945 w 694910"/>
              <a:gd name="T11" fmla="*/ 659788 h 769288"/>
              <a:gd name="T12" fmla="*/ 613249 w 694910"/>
              <a:gd name="T13" fmla="*/ 30297 h 769288"/>
              <a:gd name="T14" fmla="*/ 655515 w 694910"/>
              <a:gd name="T15" fmla="*/ 0 h 769288"/>
              <a:gd name="T16" fmla="*/ 697781 w 694910"/>
              <a:gd name="T17" fmla="*/ 41124 h 769288"/>
              <a:gd name="T18" fmla="*/ 694544 w 694910"/>
              <a:gd name="T19" fmla="*/ 58409 h 769288"/>
              <a:gd name="T20" fmla="*/ 400873 w 694910"/>
              <a:gd name="T21" fmla="*/ 735103 h 769288"/>
              <a:gd name="T22" fmla="*/ 351087 w 694910"/>
              <a:gd name="T23" fmla="*/ 770813 h 769288"/>
              <a:gd name="T24" fmla="*/ 346708 w 694910"/>
              <a:gd name="T25" fmla="*/ 770813 h 769288"/>
              <a:gd name="T26" fmla="*/ 296922 w 694910"/>
              <a:gd name="T27" fmla="*/ 735103 h 76928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94910" h="769288">
                <a:moveTo>
                  <a:pt x="296922" y="735099"/>
                </a:moveTo>
                <a:lnTo>
                  <a:pt x="4298" y="61639"/>
                </a:lnTo>
                <a:cubicBezTo>
                  <a:pt x="1308" y="55761"/>
                  <a:pt x="-164" y="49232"/>
                  <a:pt x="15" y="42644"/>
                </a:cubicBezTo>
                <a:cubicBezTo>
                  <a:pt x="970" y="19357"/>
                  <a:pt x="19970" y="859"/>
                  <a:pt x="43327" y="475"/>
                </a:cubicBezTo>
                <a:cubicBezTo>
                  <a:pt x="63560" y="774"/>
                  <a:pt x="81391" y="13802"/>
                  <a:pt x="87783" y="32956"/>
                </a:cubicBezTo>
                <a:lnTo>
                  <a:pt x="349945" y="659784"/>
                </a:lnTo>
                <a:lnTo>
                  <a:pt x="613249" y="30297"/>
                </a:lnTo>
                <a:cubicBezTo>
                  <a:pt x="620644" y="13182"/>
                  <a:pt x="636898" y="1532"/>
                  <a:pt x="655515" y="0"/>
                </a:cubicBezTo>
                <a:cubicBezTo>
                  <a:pt x="678496" y="-108"/>
                  <a:pt x="697313" y="18201"/>
                  <a:pt x="697781" y="41124"/>
                </a:cubicBezTo>
                <a:cubicBezTo>
                  <a:pt x="697866" y="47043"/>
                  <a:pt x="696766" y="52920"/>
                  <a:pt x="694544" y="58409"/>
                </a:cubicBezTo>
                <a:lnTo>
                  <a:pt x="400873" y="735099"/>
                </a:lnTo>
                <a:cubicBezTo>
                  <a:pt x="391354" y="756753"/>
                  <a:pt x="375933" y="770809"/>
                  <a:pt x="351087" y="770809"/>
                </a:cubicBezTo>
                <a:lnTo>
                  <a:pt x="346708" y="770809"/>
                </a:lnTo>
                <a:cubicBezTo>
                  <a:pt x="324025" y="771196"/>
                  <a:pt x="303780" y="756674"/>
                  <a:pt x="296922" y="73509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17821-F640-4DCF-8FA4-69C9B0C34EE2}"/>
              </a:ext>
            </a:extLst>
          </p:cNvPr>
          <p:cNvSpPr>
            <a:spLocks/>
          </p:cNvSpPr>
          <p:nvPr/>
        </p:nvSpPr>
        <p:spPr bwMode="auto">
          <a:xfrm>
            <a:off x="3322638" y="1076325"/>
            <a:ext cx="109537" cy="971550"/>
          </a:xfrm>
          <a:custGeom>
            <a:avLst/>
            <a:gdLst>
              <a:gd name="T0" fmla="*/ 0 w 85673"/>
              <a:gd name="T1" fmla="*/ 42738 h 759791"/>
              <a:gd name="T2" fmla="*/ 42841 w 85673"/>
              <a:gd name="T3" fmla="*/ 0 h 759791"/>
              <a:gd name="T4" fmla="*/ 85678 w 85673"/>
              <a:gd name="T5" fmla="*/ 42738 h 759791"/>
              <a:gd name="T6" fmla="*/ 85678 w 85673"/>
              <a:gd name="T7" fmla="*/ 723701 h 759791"/>
              <a:gd name="T8" fmla="*/ 42841 w 85673"/>
              <a:gd name="T9" fmla="*/ 766440 h 759791"/>
              <a:gd name="T10" fmla="*/ 0 w 85673"/>
              <a:gd name="T11" fmla="*/ 723701 h 7597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5673" h="759791">
                <a:moveTo>
                  <a:pt x="0" y="42738"/>
                </a:moveTo>
                <a:cubicBezTo>
                  <a:pt x="0" y="19135"/>
                  <a:pt x="19179" y="0"/>
                  <a:pt x="42837" y="0"/>
                </a:cubicBezTo>
                <a:cubicBezTo>
                  <a:pt x="66495" y="0"/>
                  <a:pt x="85674" y="19135"/>
                  <a:pt x="85674" y="42738"/>
                </a:cubicBezTo>
                <a:lnTo>
                  <a:pt x="85674" y="723701"/>
                </a:lnTo>
                <a:cubicBezTo>
                  <a:pt x="85674" y="747305"/>
                  <a:pt x="66495" y="766440"/>
                  <a:pt x="42837" y="766440"/>
                </a:cubicBezTo>
                <a:cubicBezTo>
                  <a:pt x="19179" y="766440"/>
                  <a:pt x="0" y="747305"/>
                  <a:pt x="0" y="723701"/>
                </a:cubicBezTo>
                <a:lnTo>
                  <a:pt x="0" y="427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88B4320-C583-460C-9D4D-EF394757750D}"/>
              </a:ext>
            </a:extLst>
          </p:cNvPr>
          <p:cNvSpPr>
            <a:spLocks/>
          </p:cNvSpPr>
          <p:nvPr/>
        </p:nvSpPr>
        <p:spPr bwMode="auto">
          <a:xfrm>
            <a:off x="3636963" y="1068388"/>
            <a:ext cx="717550" cy="984250"/>
          </a:xfrm>
          <a:custGeom>
            <a:avLst/>
            <a:gdLst>
              <a:gd name="T0" fmla="*/ 16293 w 561639"/>
              <a:gd name="T1" fmla="*/ 676883 h 769288"/>
              <a:gd name="T2" fmla="*/ 15 w 561639"/>
              <a:gd name="T3" fmla="*/ 644402 h 769288"/>
              <a:gd name="T4" fmla="*/ 40750 w 561639"/>
              <a:gd name="T5" fmla="*/ 602240 h 769288"/>
              <a:gd name="T6" fmla="*/ 41234 w 561639"/>
              <a:gd name="T7" fmla="*/ 602234 h 769288"/>
              <a:gd name="T8" fmla="*/ 67222 w 561639"/>
              <a:gd name="T9" fmla="*/ 611731 h 769288"/>
              <a:gd name="T10" fmla="*/ 306732 w 561639"/>
              <a:gd name="T11" fmla="*/ 701956 h 769288"/>
              <a:gd name="T12" fmla="*/ 475795 w 561639"/>
              <a:gd name="T13" fmla="*/ 573267 h 769288"/>
              <a:gd name="T14" fmla="*/ 475795 w 561639"/>
              <a:gd name="T15" fmla="*/ 570892 h 769288"/>
              <a:gd name="T16" fmla="*/ 278551 w 561639"/>
              <a:gd name="T17" fmla="*/ 427102 h 769288"/>
              <a:gd name="T18" fmla="*/ 24004 w 561639"/>
              <a:gd name="T19" fmla="*/ 208658 h 769288"/>
              <a:gd name="T20" fmla="*/ 24004 w 561639"/>
              <a:gd name="T21" fmla="*/ 206473 h 769288"/>
              <a:gd name="T22" fmla="*/ 273124 w 561639"/>
              <a:gd name="T23" fmla="*/ 0 h 769288"/>
              <a:gd name="T24" fmla="*/ 514824 w 561639"/>
              <a:gd name="T25" fmla="*/ 74650 h 769288"/>
              <a:gd name="T26" fmla="*/ 533196 w 561639"/>
              <a:gd name="T27" fmla="*/ 109220 h 769288"/>
              <a:gd name="T28" fmla="*/ 492263 w 561639"/>
              <a:gd name="T29" fmla="*/ 150249 h 769288"/>
              <a:gd name="T30" fmla="*/ 492073 w 561639"/>
              <a:gd name="T31" fmla="*/ 150249 h 769288"/>
              <a:gd name="T32" fmla="*/ 467132 w 561639"/>
              <a:gd name="T33" fmla="*/ 142746 h 769288"/>
              <a:gd name="T34" fmla="*/ 271030 w 561639"/>
              <a:gd name="T35" fmla="*/ 76264 h 769288"/>
              <a:gd name="T36" fmla="*/ 109202 w 561639"/>
              <a:gd name="T37" fmla="*/ 198496 h 769288"/>
              <a:gd name="T38" fmla="*/ 109202 w 561639"/>
              <a:gd name="T39" fmla="*/ 200585 h 769288"/>
              <a:gd name="T40" fmla="*/ 315013 w 561639"/>
              <a:gd name="T41" fmla="*/ 347605 h 769288"/>
              <a:gd name="T42" fmla="*/ 562516 w 561639"/>
              <a:gd name="T43" fmla="*/ 561680 h 769288"/>
              <a:gd name="T44" fmla="*/ 562516 w 561639"/>
              <a:gd name="T45" fmla="*/ 563864 h 769288"/>
              <a:gd name="T46" fmla="*/ 303495 w 561639"/>
              <a:gd name="T47" fmla="*/ 777935 h 769288"/>
              <a:gd name="T48" fmla="*/ 16293 w 561639"/>
              <a:gd name="T49" fmla="*/ 676883 h 76928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561639" h="769288">
                <a:moveTo>
                  <a:pt x="16293" y="676879"/>
                </a:moveTo>
                <a:cubicBezTo>
                  <a:pt x="5763" y="669450"/>
                  <a:pt x="-346" y="657260"/>
                  <a:pt x="15" y="644398"/>
                </a:cubicBezTo>
                <a:cubicBezTo>
                  <a:pt x="-406" y="621533"/>
                  <a:pt x="17832" y="602656"/>
                  <a:pt x="40750" y="602236"/>
                </a:cubicBezTo>
                <a:cubicBezTo>
                  <a:pt x="40911" y="602233"/>
                  <a:pt x="41072" y="602231"/>
                  <a:pt x="41234" y="602230"/>
                </a:cubicBezTo>
                <a:cubicBezTo>
                  <a:pt x="50784" y="602031"/>
                  <a:pt x="60060" y="605421"/>
                  <a:pt x="67222" y="611727"/>
                </a:cubicBezTo>
                <a:cubicBezTo>
                  <a:pt x="138712" y="672510"/>
                  <a:pt x="210202" y="701952"/>
                  <a:pt x="306728" y="701952"/>
                </a:cubicBezTo>
                <a:cubicBezTo>
                  <a:pt x="408585" y="701952"/>
                  <a:pt x="475791" y="647817"/>
                  <a:pt x="475791" y="573263"/>
                </a:cubicBezTo>
                <a:lnTo>
                  <a:pt x="475791" y="570888"/>
                </a:lnTo>
                <a:cubicBezTo>
                  <a:pt x="475791" y="500608"/>
                  <a:pt x="437714" y="460623"/>
                  <a:pt x="278551" y="427098"/>
                </a:cubicBezTo>
                <a:cubicBezTo>
                  <a:pt x="104157" y="389108"/>
                  <a:pt x="24004" y="333074"/>
                  <a:pt x="24004" y="208658"/>
                </a:cubicBezTo>
                <a:lnTo>
                  <a:pt x="24004" y="206473"/>
                </a:lnTo>
                <a:cubicBezTo>
                  <a:pt x="24004" y="87566"/>
                  <a:pt x="128716" y="0"/>
                  <a:pt x="273124" y="0"/>
                </a:cubicBezTo>
                <a:cubicBezTo>
                  <a:pt x="372887" y="0"/>
                  <a:pt x="445424" y="24883"/>
                  <a:pt x="514820" y="74650"/>
                </a:cubicBezTo>
                <a:cubicBezTo>
                  <a:pt x="526052" y="82650"/>
                  <a:pt x="532857" y="95455"/>
                  <a:pt x="533192" y="109220"/>
                </a:cubicBezTo>
                <a:cubicBezTo>
                  <a:pt x="533245" y="131827"/>
                  <a:pt x="514918" y="150196"/>
                  <a:pt x="492259" y="150249"/>
                </a:cubicBezTo>
                <a:cubicBezTo>
                  <a:pt x="492195" y="150249"/>
                  <a:pt x="492132" y="150249"/>
                  <a:pt x="492069" y="150249"/>
                </a:cubicBezTo>
                <a:cubicBezTo>
                  <a:pt x="483148" y="150603"/>
                  <a:pt x="474365" y="147961"/>
                  <a:pt x="467128" y="142746"/>
                </a:cubicBezTo>
                <a:cubicBezTo>
                  <a:pt x="411067" y="99305"/>
                  <a:pt x="342013" y="75894"/>
                  <a:pt x="271030" y="76264"/>
                </a:cubicBezTo>
                <a:cubicBezTo>
                  <a:pt x="172410" y="76264"/>
                  <a:pt x="109202" y="130399"/>
                  <a:pt x="109202" y="198496"/>
                </a:cubicBezTo>
                <a:lnTo>
                  <a:pt x="109202" y="200585"/>
                </a:lnTo>
                <a:cubicBezTo>
                  <a:pt x="109202" y="272005"/>
                  <a:pt x="148231" y="311989"/>
                  <a:pt x="315009" y="347605"/>
                </a:cubicBezTo>
                <a:cubicBezTo>
                  <a:pt x="484073" y="384359"/>
                  <a:pt x="562512" y="445998"/>
                  <a:pt x="562512" y="561676"/>
                </a:cubicBezTo>
                <a:lnTo>
                  <a:pt x="562512" y="563860"/>
                </a:lnTo>
                <a:cubicBezTo>
                  <a:pt x="562512" y="693595"/>
                  <a:pt x="454087" y="777931"/>
                  <a:pt x="303491" y="777931"/>
                </a:cubicBezTo>
                <a:cubicBezTo>
                  <a:pt x="198804" y="779123"/>
                  <a:pt x="97070" y="743327"/>
                  <a:pt x="16293" y="67687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3B5DF12-610C-4963-AD0B-131A8C55A0EF}"/>
              </a:ext>
            </a:extLst>
          </p:cNvPr>
          <p:cNvSpPr>
            <a:spLocks/>
          </p:cNvSpPr>
          <p:nvPr/>
        </p:nvSpPr>
        <p:spPr bwMode="auto">
          <a:xfrm>
            <a:off x="4579938" y="1068388"/>
            <a:ext cx="681037" cy="971550"/>
          </a:xfrm>
          <a:custGeom>
            <a:avLst/>
            <a:gdLst>
              <a:gd name="T0" fmla="*/ 20561 w 533081"/>
              <a:gd name="T1" fmla="*/ 685332 h 759791"/>
              <a:gd name="T2" fmla="*/ 278729 w 533081"/>
              <a:gd name="T3" fmla="*/ 457964 h 759791"/>
              <a:gd name="T4" fmla="*/ 436465 w 533081"/>
              <a:gd name="T5" fmla="*/ 220529 h 759791"/>
              <a:gd name="T6" fmla="*/ 284156 w 533081"/>
              <a:gd name="T7" fmla="*/ 76169 h 759791"/>
              <a:gd name="T8" fmla="*/ 96145 w 533081"/>
              <a:gd name="T9" fmla="*/ 186054 h 759791"/>
              <a:gd name="T10" fmla="*/ 64826 w 533081"/>
              <a:gd name="T11" fmla="*/ 201155 h 759791"/>
              <a:gd name="T12" fmla="*/ 25892 w 533081"/>
              <a:gd name="T13" fmla="*/ 162691 h 759791"/>
              <a:gd name="T14" fmla="*/ 25892 w 533081"/>
              <a:gd name="T15" fmla="*/ 162690 h 759791"/>
              <a:gd name="T16" fmla="*/ 34555 w 533081"/>
              <a:gd name="T17" fmla="*/ 139042 h 759791"/>
              <a:gd name="T18" fmla="*/ 290533 w 533081"/>
              <a:gd name="T19" fmla="*/ 0 h 759791"/>
              <a:gd name="T20" fmla="*/ 524994 w 533081"/>
              <a:gd name="T21" fmla="*/ 213406 h 759791"/>
              <a:gd name="T22" fmla="*/ 524994 w 533081"/>
              <a:gd name="T23" fmla="*/ 215496 h 759791"/>
              <a:gd name="T24" fmla="*/ 333751 w 533081"/>
              <a:gd name="T25" fmla="*/ 508585 h 759791"/>
              <a:gd name="T26" fmla="*/ 131842 w 533081"/>
              <a:gd name="T27" fmla="*/ 687516 h 759791"/>
              <a:gd name="T28" fmla="*/ 498055 w 533081"/>
              <a:gd name="T29" fmla="*/ 687516 h 759791"/>
              <a:gd name="T30" fmla="*/ 538866 w 533081"/>
              <a:gd name="T31" fmla="*/ 724393 h 759791"/>
              <a:gd name="T32" fmla="*/ 501904 w 533081"/>
              <a:gd name="T33" fmla="*/ 765110 h 759791"/>
              <a:gd name="T34" fmla="*/ 498055 w 533081"/>
              <a:gd name="T35" fmla="*/ 765110 h 759791"/>
              <a:gd name="T36" fmla="*/ 43218 w 533081"/>
              <a:gd name="T37" fmla="*/ 765110 h 759791"/>
              <a:gd name="T38" fmla="*/ 123 w 533081"/>
              <a:gd name="T39" fmla="*/ 728383 h 759791"/>
              <a:gd name="T40" fmla="*/ 0 w 533081"/>
              <a:gd name="T41" fmla="*/ 725221 h 759791"/>
              <a:gd name="T42" fmla="*/ 20562 w 533081"/>
              <a:gd name="T43" fmla="*/ 685332 h 75979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33081" h="759791">
                <a:moveTo>
                  <a:pt x="20561" y="685332"/>
                </a:moveTo>
                <a:lnTo>
                  <a:pt x="278725" y="457964"/>
                </a:lnTo>
                <a:cubicBezTo>
                  <a:pt x="395432" y="354538"/>
                  <a:pt x="436461" y="296509"/>
                  <a:pt x="436461" y="220529"/>
                </a:cubicBezTo>
                <a:cubicBezTo>
                  <a:pt x="436461" y="132204"/>
                  <a:pt x="366208" y="76169"/>
                  <a:pt x="284152" y="76169"/>
                </a:cubicBezTo>
                <a:cubicBezTo>
                  <a:pt x="204189" y="76169"/>
                  <a:pt x="150215" y="114918"/>
                  <a:pt x="96145" y="186054"/>
                </a:cubicBezTo>
                <a:cubicBezTo>
                  <a:pt x="88754" y="195829"/>
                  <a:pt x="77095" y="201451"/>
                  <a:pt x="64826" y="201155"/>
                </a:cubicBezTo>
                <a:cubicBezTo>
                  <a:pt x="43429" y="201260"/>
                  <a:pt x="25998" y="184039"/>
                  <a:pt x="25892" y="162691"/>
                </a:cubicBezTo>
                <a:cubicBezTo>
                  <a:pt x="25892" y="162691"/>
                  <a:pt x="25892" y="162691"/>
                  <a:pt x="25892" y="162690"/>
                </a:cubicBezTo>
                <a:cubicBezTo>
                  <a:pt x="26002" y="154054"/>
                  <a:pt x="29057" y="145713"/>
                  <a:pt x="34555" y="139042"/>
                </a:cubicBezTo>
                <a:cubicBezTo>
                  <a:pt x="97192" y="51761"/>
                  <a:pt x="166302" y="0"/>
                  <a:pt x="290529" y="0"/>
                </a:cubicBezTo>
                <a:cubicBezTo>
                  <a:pt x="426656" y="0"/>
                  <a:pt x="524990" y="90510"/>
                  <a:pt x="524990" y="213406"/>
                </a:cubicBezTo>
                <a:lnTo>
                  <a:pt x="524990" y="215496"/>
                </a:lnTo>
                <a:cubicBezTo>
                  <a:pt x="524990" y="325476"/>
                  <a:pt x="466637" y="393287"/>
                  <a:pt x="333747" y="508585"/>
                </a:cubicBezTo>
                <a:lnTo>
                  <a:pt x="131842" y="687516"/>
                </a:lnTo>
                <a:lnTo>
                  <a:pt x="498051" y="687516"/>
                </a:lnTo>
                <a:cubicBezTo>
                  <a:pt x="519527" y="686456"/>
                  <a:pt x="537799" y="702966"/>
                  <a:pt x="538862" y="724393"/>
                </a:cubicBezTo>
                <a:cubicBezTo>
                  <a:pt x="539925" y="745820"/>
                  <a:pt x="523376" y="764049"/>
                  <a:pt x="501900" y="765110"/>
                </a:cubicBezTo>
                <a:cubicBezTo>
                  <a:pt x="500618" y="765173"/>
                  <a:pt x="499333" y="765173"/>
                  <a:pt x="498051" y="765110"/>
                </a:cubicBezTo>
                <a:lnTo>
                  <a:pt x="43218" y="765110"/>
                </a:lnTo>
                <a:cubicBezTo>
                  <a:pt x="21152" y="766841"/>
                  <a:pt x="1858" y="750398"/>
                  <a:pt x="123" y="728383"/>
                </a:cubicBezTo>
                <a:cubicBezTo>
                  <a:pt x="40" y="727331"/>
                  <a:pt x="-1" y="726276"/>
                  <a:pt x="0" y="725221"/>
                </a:cubicBezTo>
                <a:cubicBezTo>
                  <a:pt x="-5" y="709392"/>
                  <a:pt x="7653" y="694535"/>
                  <a:pt x="20562" y="685332"/>
                </a:cubicBezTo>
                <a:lnTo>
                  <a:pt x="20561" y="6853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FF0A2F1-FA4A-4072-A25F-D0397759EF61}"/>
              </a:ext>
            </a:extLst>
          </p:cNvPr>
          <p:cNvSpPr>
            <a:spLocks/>
          </p:cNvSpPr>
          <p:nvPr/>
        </p:nvSpPr>
        <p:spPr bwMode="auto">
          <a:xfrm>
            <a:off x="5380038" y="1066800"/>
            <a:ext cx="815975" cy="995363"/>
          </a:xfrm>
          <a:custGeom>
            <a:avLst/>
            <a:gdLst>
              <a:gd name="T0" fmla="*/ 0 w 637794"/>
              <a:gd name="T1" fmla="*/ 392052 h 778786"/>
              <a:gd name="T2" fmla="*/ 0 w 637794"/>
              <a:gd name="T3" fmla="*/ 390058 h 778786"/>
              <a:gd name="T4" fmla="*/ 320801 w 637794"/>
              <a:gd name="T5" fmla="*/ 0 h 778786"/>
              <a:gd name="T6" fmla="*/ 638461 w 637794"/>
              <a:gd name="T7" fmla="*/ 387873 h 778786"/>
              <a:gd name="T8" fmla="*/ 638461 w 637794"/>
              <a:gd name="T9" fmla="*/ 390058 h 778786"/>
              <a:gd name="T10" fmla="*/ 318707 w 637794"/>
              <a:gd name="T11" fmla="*/ 780116 h 778786"/>
              <a:gd name="T12" fmla="*/ 0 w 637794"/>
              <a:gd name="T13" fmla="*/ 392052 h 778786"/>
              <a:gd name="T14" fmla="*/ 549836 w 637794"/>
              <a:gd name="T15" fmla="*/ 392052 h 778786"/>
              <a:gd name="T16" fmla="*/ 549836 w 637794"/>
              <a:gd name="T17" fmla="*/ 390058 h 778786"/>
              <a:gd name="T18" fmla="*/ 318707 w 637794"/>
              <a:gd name="T19" fmla="*/ 77499 h 778786"/>
              <a:gd name="T20" fmla="*/ 88625 w 637794"/>
              <a:gd name="T21" fmla="*/ 387873 h 778786"/>
              <a:gd name="T22" fmla="*/ 88625 w 637794"/>
              <a:gd name="T23" fmla="*/ 390058 h 778786"/>
              <a:gd name="T24" fmla="*/ 320801 w 637794"/>
              <a:gd name="T25" fmla="*/ 702522 h 778786"/>
              <a:gd name="T26" fmla="*/ 549836 w 637794"/>
              <a:gd name="T27" fmla="*/ 392052 h 77878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37794" h="778786">
                <a:moveTo>
                  <a:pt x="0" y="392052"/>
                </a:moveTo>
                <a:lnTo>
                  <a:pt x="0" y="390058"/>
                </a:lnTo>
                <a:cubicBezTo>
                  <a:pt x="0" y="178836"/>
                  <a:pt x="126417" y="0"/>
                  <a:pt x="320801" y="0"/>
                </a:cubicBezTo>
                <a:cubicBezTo>
                  <a:pt x="515186" y="0"/>
                  <a:pt x="638461" y="176651"/>
                  <a:pt x="638461" y="387873"/>
                </a:cubicBezTo>
                <a:lnTo>
                  <a:pt x="638461" y="390058"/>
                </a:lnTo>
                <a:cubicBezTo>
                  <a:pt x="638461" y="601185"/>
                  <a:pt x="513091" y="780116"/>
                  <a:pt x="318707" y="780116"/>
                </a:cubicBezTo>
                <a:cubicBezTo>
                  <a:pt x="124322" y="780116"/>
                  <a:pt x="0" y="603274"/>
                  <a:pt x="0" y="392052"/>
                </a:cubicBezTo>
                <a:close/>
                <a:moveTo>
                  <a:pt x="549836" y="392052"/>
                </a:moveTo>
                <a:lnTo>
                  <a:pt x="549836" y="390058"/>
                </a:lnTo>
                <a:cubicBezTo>
                  <a:pt x="549836" y="225183"/>
                  <a:pt x="459117" y="77499"/>
                  <a:pt x="318707" y="77499"/>
                </a:cubicBezTo>
                <a:cubicBezTo>
                  <a:pt x="178297" y="77499"/>
                  <a:pt x="88625" y="221954"/>
                  <a:pt x="88625" y="387873"/>
                </a:cubicBezTo>
                <a:lnTo>
                  <a:pt x="88625" y="390058"/>
                </a:lnTo>
                <a:cubicBezTo>
                  <a:pt x="88625" y="554838"/>
                  <a:pt x="179344" y="702522"/>
                  <a:pt x="320801" y="702522"/>
                </a:cubicBezTo>
                <a:cubicBezTo>
                  <a:pt x="462258" y="702522"/>
                  <a:pt x="549836" y="556927"/>
                  <a:pt x="549836" y="39205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EEC7A4-AF67-44D7-94FB-9FE18DF57DC0}"/>
              </a:ext>
            </a:extLst>
          </p:cNvPr>
          <p:cNvGrpSpPr/>
          <p:nvPr userDrawn="1"/>
        </p:nvGrpSpPr>
        <p:grpSpPr>
          <a:xfrm>
            <a:off x="583300" y="907511"/>
            <a:ext cx="1321700" cy="1318704"/>
            <a:chOff x="739775" y="1122363"/>
            <a:chExt cx="1400175" cy="1397000"/>
          </a:xfrm>
          <a:solidFill>
            <a:schemeClr val="bg1">
              <a:lumMod val="65000"/>
            </a:schemeClr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7E38AD8-4455-4EFC-80ED-752BE27DD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" y="1400175"/>
              <a:ext cx="219075" cy="206375"/>
            </a:xfrm>
            <a:custGeom>
              <a:avLst/>
              <a:gdLst>
                <a:gd name="T0" fmla="*/ 146344 w 171347"/>
                <a:gd name="T1" fmla="*/ 145836 h 161455"/>
                <a:gd name="T2" fmla="*/ 25179 w 171347"/>
                <a:gd name="T3" fmla="*/ 146007 h 161455"/>
                <a:gd name="T4" fmla="*/ 25008 w 171347"/>
                <a:gd name="T5" fmla="*/ 25121 h 161455"/>
                <a:gd name="T6" fmla="*/ 146173 w 171347"/>
                <a:gd name="T7" fmla="*/ 24951 h 161455"/>
                <a:gd name="T8" fmla="*/ 146344 w 171347"/>
                <a:gd name="T9" fmla="*/ 25121 h 161455"/>
                <a:gd name="T10" fmla="*/ 146344 w 171347"/>
                <a:gd name="T11" fmla="*/ 145836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A7DCB71-C295-4E7B-A64D-8E8B2D58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888" y="2017713"/>
              <a:ext cx="219075" cy="217487"/>
            </a:xfrm>
            <a:custGeom>
              <a:avLst/>
              <a:gdLst>
                <a:gd name="T0" fmla="*/ 24913 w 171347"/>
                <a:gd name="T1" fmla="*/ 25216 h 170953"/>
                <a:gd name="T2" fmla="*/ 146078 w 171347"/>
                <a:gd name="T3" fmla="*/ 24856 h 170953"/>
                <a:gd name="T4" fmla="*/ 146438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71EF850-F2FB-4754-B7A2-9443B56FF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888" y="1400175"/>
              <a:ext cx="219075" cy="206375"/>
            </a:xfrm>
            <a:custGeom>
              <a:avLst/>
              <a:gdLst>
                <a:gd name="T0" fmla="*/ 25008 w 171347"/>
                <a:gd name="T1" fmla="*/ 25121 h 161455"/>
                <a:gd name="T2" fmla="*/ 146173 w 171347"/>
                <a:gd name="T3" fmla="*/ 24951 h 161455"/>
                <a:gd name="T4" fmla="*/ 146344 w 171347"/>
                <a:gd name="T5" fmla="*/ 145836 h 161455"/>
                <a:gd name="T6" fmla="*/ 25179 w 171347"/>
                <a:gd name="T7" fmla="*/ 146007 h 161455"/>
                <a:gd name="T8" fmla="*/ 25008 w 171347"/>
                <a:gd name="T9" fmla="*/ 145836 h 161455"/>
                <a:gd name="T10" fmla="*/ 25008 w 171347"/>
                <a:gd name="T11" fmla="*/ 25121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D1AF7F4-6A67-4A7F-98C5-6E333E0FC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" y="2017713"/>
              <a:ext cx="219075" cy="217487"/>
            </a:xfrm>
            <a:custGeom>
              <a:avLst/>
              <a:gdLst>
                <a:gd name="T0" fmla="*/ 24913 w 171347"/>
                <a:gd name="T1" fmla="*/ 25216 h 170953"/>
                <a:gd name="T2" fmla="*/ 146078 w 171347"/>
                <a:gd name="T3" fmla="*/ 24856 h 170953"/>
                <a:gd name="T4" fmla="*/ 146438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152F90C-B607-42DD-8268-06866A0A8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313" y="1608138"/>
              <a:ext cx="412750" cy="412750"/>
            </a:xfrm>
            <a:custGeom>
              <a:avLst/>
              <a:gdLst>
                <a:gd name="T0" fmla="*/ 285393 w 323656"/>
                <a:gd name="T1" fmla="*/ 241899 h 322911"/>
                <a:gd name="T2" fmla="*/ 280062 w 323656"/>
                <a:gd name="T3" fmla="*/ 241899 h 322911"/>
                <a:gd name="T4" fmla="*/ 235702 w 323656"/>
                <a:gd name="T5" fmla="*/ 222904 h 322911"/>
                <a:gd name="T6" fmla="*/ 230657 w 323656"/>
                <a:gd name="T7" fmla="*/ 217775 h 322911"/>
                <a:gd name="T8" fmla="*/ 230657 w 323656"/>
                <a:gd name="T9" fmla="*/ 108365 h 322911"/>
                <a:gd name="T10" fmla="*/ 236178 w 323656"/>
                <a:gd name="T11" fmla="*/ 102857 h 322911"/>
                <a:gd name="T12" fmla="*/ 279872 w 323656"/>
                <a:gd name="T13" fmla="*/ 85097 h 322911"/>
                <a:gd name="T14" fmla="*/ 280443 w 323656"/>
                <a:gd name="T15" fmla="*/ 85097 h 322911"/>
                <a:gd name="T16" fmla="*/ 286155 w 323656"/>
                <a:gd name="T17" fmla="*/ 85097 h 322911"/>
                <a:gd name="T18" fmla="*/ 328801 w 323656"/>
                <a:gd name="T19" fmla="*/ 42548 h 322911"/>
                <a:gd name="T20" fmla="*/ 286155 w 323656"/>
                <a:gd name="T21" fmla="*/ 0 h 322911"/>
                <a:gd name="T22" fmla="*/ 243508 w 323656"/>
                <a:gd name="T23" fmla="*/ 42548 h 322911"/>
                <a:gd name="T24" fmla="*/ 243508 w 323656"/>
                <a:gd name="T25" fmla="*/ 47772 h 322911"/>
                <a:gd name="T26" fmla="*/ 243508 w 323656"/>
                <a:gd name="T27" fmla="*/ 47772 h 322911"/>
                <a:gd name="T28" fmla="*/ 224470 w 323656"/>
                <a:gd name="T29" fmla="*/ 92125 h 322911"/>
                <a:gd name="T30" fmla="*/ 219329 w 323656"/>
                <a:gd name="T31" fmla="*/ 97348 h 322911"/>
                <a:gd name="T32" fmla="*/ 109187 w 323656"/>
                <a:gd name="T33" fmla="*/ 98013 h 322911"/>
                <a:gd name="T34" fmla="*/ 103475 w 323656"/>
                <a:gd name="T35" fmla="*/ 92410 h 322911"/>
                <a:gd name="T36" fmla="*/ 85674 w 323656"/>
                <a:gd name="T37" fmla="*/ 48817 h 322911"/>
                <a:gd name="T38" fmla="*/ 85674 w 323656"/>
                <a:gd name="T39" fmla="*/ 48152 h 322911"/>
                <a:gd name="T40" fmla="*/ 85674 w 323656"/>
                <a:gd name="T41" fmla="*/ 42548 h 322911"/>
                <a:gd name="T42" fmla="*/ 43027 w 323656"/>
                <a:gd name="T43" fmla="*/ 0 h 322911"/>
                <a:gd name="T44" fmla="*/ 381 w 323656"/>
                <a:gd name="T45" fmla="*/ 42549 h 322911"/>
                <a:gd name="T46" fmla="*/ 43027 w 323656"/>
                <a:gd name="T47" fmla="*/ 85097 h 322911"/>
                <a:gd name="T48" fmla="*/ 43123 w 323656"/>
                <a:gd name="T49" fmla="*/ 85097 h 322911"/>
                <a:gd name="T50" fmla="*/ 48263 w 323656"/>
                <a:gd name="T51" fmla="*/ 85097 h 322911"/>
                <a:gd name="T52" fmla="*/ 48263 w 323656"/>
                <a:gd name="T53" fmla="*/ 85097 h 322911"/>
                <a:gd name="T54" fmla="*/ 92718 w 323656"/>
                <a:gd name="T55" fmla="*/ 104091 h 322911"/>
                <a:gd name="T56" fmla="*/ 98144 w 323656"/>
                <a:gd name="T57" fmla="*/ 109600 h 322911"/>
                <a:gd name="T58" fmla="*/ 98144 w 323656"/>
                <a:gd name="T59" fmla="*/ 218250 h 322911"/>
                <a:gd name="T60" fmla="*/ 92242 w 323656"/>
                <a:gd name="T61" fmla="*/ 224233 h 322911"/>
                <a:gd name="T62" fmla="*/ 48453 w 323656"/>
                <a:gd name="T63" fmla="*/ 241994 h 322911"/>
                <a:gd name="T64" fmla="*/ 48453 w 323656"/>
                <a:gd name="T65" fmla="*/ 241994 h 322911"/>
                <a:gd name="T66" fmla="*/ 42647 w 323656"/>
                <a:gd name="T67" fmla="*/ 241994 h 322911"/>
                <a:gd name="T68" fmla="*/ 0 w 323656"/>
                <a:gd name="T69" fmla="*/ 284542 h 322911"/>
                <a:gd name="T70" fmla="*/ 42647 w 323656"/>
                <a:gd name="T71" fmla="*/ 327090 h 322911"/>
                <a:gd name="T72" fmla="*/ 85293 w 323656"/>
                <a:gd name="T73" fmla="*/ 284542 h 322911"/>
                <a:gd name="T74" fmla="*/ 85293 w 323656"/>
                <a:gd name="T75" fmla="*/ 279413 h 322911"/>
                <a:gd name="T76" fmla="*/ 85293 w 323656"/>
                <a:gd name="T77" fmla="*/ 279413 h 322911"/>
                <a:gd name="T78" fmla="*/ 104332 w 323656"/>
                <a:gd name="T79" fmla="*/ 234491 h 322911"/>
                <a:gd name="T80" fmla="*/ 110043 w 323656"/>
                <a:gd name="T81" fmla="*/ 228887 h 322911"/>
                <a:gd name="T82" fmla="*/ 219996 w 323656"/>
                <a:gd name="T83" fmla="*/ 228887 h 322911"/>
                <a:gd name="T84" fmla="*/ 225326 w 323656"/>
                <a:gd name="T85" fmla="*/ 234206 h 322911"/>
                <a:gd name="T86" fmla="*/ 243223 w 323656"/>
                <a:gd name="T87" fmla="*/ 277799 h 322911"/>
                <a:gd name="T88" fmla="*/ 243223 w 323656"/>
                <a:gd name="T89" fmla="*/ 278463 h 322911"/>
                <a:gd name="T90" fmla="*/ 243223 w 323656"/>
                <a:gd name="T91" fmla="*/ 284067 h 322911"/>
                <a:gd name="T92" fmla="*/ 285869 w 323656"/>
                <a:gd name="T93" fmla="*/ 326615 h 322911"/>
                <a:gd name="T94" fmla="*/ 328516 w 323656"/>
                <a:gd name="T95" fmla="*/ 284067 h 322911"/>
                <a:gd name="T96" fmla="*/ 285869 w 323656"/>
                <a:gd name="T97" fmla="*/ 241519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8EC2CA-8EE4-44E3-8C37-F6CA2FFAB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" y="1122363"/>
              <a:ext cx="1400175" cy="1397000"/>
            </a:xfrm>
            <a:custGeom>
              <a:avLst/>
              <a:gdLst>
                <a:gd name="T0" fmla="*/ 1071306 w 1094721"/>
                <a:gd name="T1" fmla="*/ 483785 h 1092200"/>
                <a:gd name="T2" fmla="*/ 950410 w 1094721"/>
                <a:gd name="T3" fmla="*/ 483785 h 1092200"/>
                <a:gd name="T4" fmla="*/ 931372 w 1094721"/>
                <a:gd name="T5" fmla="*/ 513132 h 1092200"/>
                <a:gd name="T6" fmla="*/ 884822 w 1094721"/>
                <a:gd name="T7" fmla="*/ 533836 h 1092200"/>
                <a:gd name="T8" fmla="*/ 883394 w 1094721"/>
                <a:gd name="T9" fmla="*/ 533836 h 1092200"/>
                <a:gd name="T10" fmla="*/ 865403 w 1094721"/>
                <a:gd name="T11" fmla="*/ 498886 h 1092200"/>
                <a:gd name="T12" fmla="*/ 774801 w 1094721"/>
                <a:gd name="T13" fmla="*/ 498908 h 1092200"/>
                <a:gd name="T14" fmla="*/ 774823 w 1094721"/>
                <a:gd name="T15" fmla="*/ 589301 h 1092200"/>
                <a:gd name="T16" fmla="*/ 865403 w 1094721"/>
                <a:gd name="T17" fmla="*/ 589301 h 1092200"/>
                <a:gd name="T18" fmla="*/ 883489 w 1094721"/>
                <a:gd name="T19" fmla="*/ 552926 h 1092200"/>
                <a:gd name="T20" fmla="*/ 885298 w 1094721"/>
                <a:gd name="T21" fmla="*/ 552926 h 1092200"/>
                <a:gd name="T22" fmla="*/ 930705 w 1094721"/>
                <a:gd name="T23" fmla="*/ 573440 h 1092200"/>
                <a:gd name="T24" fmla="*/ 1040014 w 1094721"/>
                <a:gd name="T25" fmla="*/ 625584 h 1092200"/>
                <a:gd name="T26" fmla="*/ 1092279 w 1094721"/>
                <a:gd name="T27" fmla="*/ 516527 h 1092200"/>
                <a:gd name="T28" fmla="*/ 1071401 w 1094721"/>
                <a:gd name="T29" fmla="*/ 483880 h 1092200"/>
                <a:gd name="T30" fmla="*/ 487672 w 1094721"/>
                <a:gd name="T31" fmla="*/ 21167 h 1092200"/>
                <a:gd name="T32" fmla="*/ 488113 w 1094721"/>
                <a:gd name="T33" fmla="*/ 142048 h 1092200"/>
                <a:gd name="T34" fmla="*/ 518705 w 1094721"/>
                <a:gd name="T35" fmla="*/ 161538 h 1092200"/>
                <a:gd name="T36" fmla="*/ 538696 w 1094721"/>
                <a:gd name="T37" fmla="*/ 207411 h 1092200"/>
                <a:gd name="T38" fmla="*/ 538696 w 1094721"/>
                <a:gd name="T39" fmla="*/ 209595 h 1092200"/>
                <a:gd name="T40" fmla="*/ 502903 w 1094721"/>
                <a:gd name="T41" fmla="*/ 227545 h 1092200"/>
                <a:gd name="T42" fmla="*/ 502925 w 1094721"/>
                <a:gd name="T43" fmla="*/ 317938 h 1092200"/>
                <a:gd name="T44" fmla="*/ 593531 w 1094721"/>
                <a:gd name="T45" fmla="*/ 317916 h 1092200"/>
                <a:gd name="T46" fmla="*/ 593531 w 1094721"/>
                <a:gd name="T47" fmla="*/ 227545 h 1092200"/>
                <a:gd name="T48" fmla="*/ 557833 w 1094721"/>
                <a:gd name="T49" fmla="*/ 209595 h 1092200"/>
                <a:gd name="T50" fmla="*/ 557833 w 1094721"/>
                <a:gd name="T51" fmla="*/ 207031 h 1092200"/>
                <a:gd name="T52" fmla="*/ 581156 w 1094721"/>
                <a:gd name="T53" fmla="*/ 160304 h 1092200"/>
                <a:gd name="T54" fmla="*/ 586201 w 1094721"/>
                <a:gd name="T55" fmla="*/ 157739 h 1092200"/>
                <a:gd name="T56" fmla="*/ 608667 w 1094721"/>
                <a:gd name="T57" fmla="*/ 141784 h 1092200"/>
                <a:gd name="T58" fmla="*/ 600646 w 1094721"/>
                <a:gd name="T59" fmla="*/ 21167 h 1092200"/>
                <a:gd name="T60" fmla="*/ 487767 w 1094721"/>
                <a:gd name="T61" fmla="*/ 21167 h 1092200"/>
                <a:gd name="T62" fmla="*/ 577443 w 1094721"/>
                <a:gd name="T63" fmla="*/ 926838 h 1092200"/>
                <a:gd name="T64" fmla="*/ 557548 w 1094721"/>
                <a:gd name="T65" fmla="*/ 880776 h 1092200"/>
                <a:gd name="T66" fmla="*/ 557548 w 1094721"/>
                <a:gd name="T67" fmla="*/ 878686 h 1092200"/>
                <a:gd name="T68" fmla="*/ 593436 w 1094721"/>
                <a:gd name="T69" fmla="*/ 860736 h 1092200"/>
                <a:gd name="T70" fmla="*/ 593548 w 1094721"/>
                <a:gd name="T71" fmla="*/ 770209 h 1092200"/>
                <a:gd name="T72" fmla="*/ 502808 w 1094721"/>
                <a:gd name="T73" fmla="*/ 770097 h 1092200"/>
                <a:gd name="T74" fmla="*/ 502695 w 1094721"/>
                <a:gd name="T75" fmla="*/ 860624 h 1092200"/>
                <a:gd name="T76" fmla="*/ 502808 w 1094721"/>
                <a:gd name="T77" fmla="*/ 860736 h 1092200"/>
                <a:gd name="T78" fmla="*/ 538410 w 1094721"/>
                <a:gd name="T79" fmla="*/ 878686 h 1092200"/>
                <a:gd name="T80" fmla="*/ 538410 w 1094721"/>
                <a:gd name="T81" fmla="*/ 881251 h 1092200"/>
                <a:gd name="T82" fmla="*/ 515183 w 1094721"/>
                <a:gd name="T83" fmla="*/ 927883 h 1092200"/>
                <a:gd name="T84" fmla="*/ 510042 w 1094721"/>
                <a:gd name="T85" fmla="*/ 930447 h 1092200"/>
                <a:gd name="T86" fmla="*/ 487672 w 1094721"/>
                <a:gd name="T87" fmla="*/ 946878 h 1092200"/>
                <a:gd name="T88" fmla="*/ 487407 w 1094721"/>
                <a:gd name="T89" fmla="*/ 1067759 h 1092200"/>
                <a:gd name="T90" fmla="*/ 608571 w 1094721"/>
                <a:gd name="T91" fmla="*/ 1068024 h 1092200"/>
                <a:gd name="T92" fmla="*/ 608837 w 1094721"/>
                <a:gd name="T93" fmla="*/ 947142 h 1092200"/>
                <a:gd name="T94" fmla="*/ 608571 w 1094721"/>
                <a:gd name="T95" fmla="*/ 946878 h 1092200"/>
                <a:gd name="T96" fmla="*/ 577443 w 1094721"/>
                <a:gd name="T97" fmla="*/ 926838 h 1092200"/>
                <a:gd name="T98" fmla="*/ 229794 w 1094721"/>
                <a:gd name="T99" fmla="*/ 498791 h 1092200"/>
                <a:gd name="T100" fmla="*/ 211707 w 1094721"/>
                <a:gd name="T101" fmla="*/ 535261 h 1092200"/>
                <a:gd name="T102" fmla="*/ 209993 w 1094721"/>
                <a:gd name="T103" fmla="*/ 535261 h 1092200"/>
                <a:gd name="T104" fmla="*/ 164586 w 1094721"/>
                <a:gd name="T105" fmla="*/ 514746 h 1092200"/>
                <a:gd name="T106" fmla="*/ 55510 w 1094721"/>
                <a:gd name="T107" fmla="*/ 464636 h 1092200"/>
                <a:gd name="T108" fmla="*/ 5285 w 1094721"/>
                <a:gd name="T109" fmla="*/ 573461 h 1092200"/>
                <a:gd name="T110" fmla="*/ 114361 w 1094721"/>
                <a:gd name="T111" fmla="*/ 623571 h 1092200"/>
                <a:gd name="T112" fmla="*/ 164015 w 1094721"/>
                <a:gd name="T113" fmla="*/ 574960 h 1092200"/>
                <a:gd name="T114" fmla="*/ 210469 w 1094721"/>
                <a:gd name="T115" fmla="*/ 554255 h 1092200"/>
                <a:gd name="T116" fmla="*/ 211897 w 1094721"/>
                <a:gd name="T117" fmla="*/ 554255 h 1092200"/>
                <a:gd name="T118" fmla="*/ 229794 w 1094721"/>
                <a:gd name="T119" fmla="*/ 589206 h 1092200"/>
                <a:gd name="T120" fmla="*/ 320395 w 1094721"/>
                <a:gd name="T121" fmla="*/ 589184 h 1092200"/>
                <a:gd name="T122" fmla="*/ 320373 w 1094721"/>
                <a:gd name="T123" fmla="*/ 498791 h 1092200"/>
                <a:gd name="T124" fmla="*/ 229794 w 1094721"/>
                <a:gd name="T125" fmla="*/ 498791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C1D6771B-E3BB-429C-BECB-E66E38E21539}"/>
              </a:ext>
            </a:extLst>
          </p:cNvPr>
          <p:cNvSpPr>
            <a:spLocks/>
          </p:cNvSpPr>
          <p:nvPr userDrawn="1"/>
        </p:nvSpPr>
        <p:spPr bwMode="auto">
          <a:xfrm>
            <a:off x="6308725" y="1069975"/>
            <a:ext cx="682625" cy="973138"/>
          </a:xfrm>
          <a:custGeom>
            <a:avLst/>
            <a:gdLst>
              <a:gd name="T0" fmla="*/ 20561 w 533081"/>
              <a:gd name="T1" fmla="*/ 685332 h 759791"/>
              <a:gd name="T2" fmla="*/ 278729 w 533081"/>
              <a:gd name="T3" fmla="*/ 457964 h 759791"/>
              <a:gd name="T4" fmla="*/ 436465 w 533081"/>
              <a:gd name="T5" fmla="*/ 220529 h 759791"/>
              <a:gd name="T6" fmla="*/ 284156 w 533081"/>
              <a:gd name="T7" fmla="*/ 76169 h 759791"/>
              <a:gd name="T8" fmla="*/ 96145 w 533081"/>
              <a:gd name="T9" fmla="*/ 186054 h 759791"/>
              <a:gd name="T10" fmla="*/ 64826 w 533081"/>
              <a:gd name="T11" fmla="*/ 201155 h 759791"/>
              <a:gd name="T12" fmla="*/ 25892 w 533081"/>
              <a:gd name="T13" fmla="*/ 162691 h 759791"/>
              <a:gd name="T14" fmla="*/ 25892 w 533081"/>
              <a:gd name="T15" fmla="*/ 162690 h 759791"/>
              <a:gd name="T16" fmla="*/ 34555 w 533081"/>
              <a:gd name="T17" fmla="*/ 139042 h 759791"/>
              <a:gd name="T18" fmla="*/ 290533 w 533081"/>
              <a:gd name="T19" fmla="*/ 0 h 759791"/>
              <a:gd name="T20" fmla="*/ 524994 w 533081"/>
              <a:gd name="T21" fmla="*/ 213406 h 759791"/>
              <a:gd name="T22" fmla="*/ 524994 w 533081"/>
              <a:gd name="T23" fmla="*/ 215496 h 759791"/>
              <a:gd name="T24" fmla="*/ 333751 w 533081"/>
              <a:gd name="T25" fmla="*/ 508585 h 759791"/>
              <a:gd name="T26" fmla="*/ 131842 w 533081"/>
              <a:gd name="T27" fmla="*/ 687516 h 759791"/>
              <a:gd name="T28" fmla="*/ 498055 w 533081"/>
              <a:gd name="T29" fmla="*/ 687516 h 759791"/>
              <a:gd name="T30" fmla="*/ 538866 w 533081"/>
              <a:gd name="T31" fmla="*/ 724393 h 759791"/>
              <a:gd name="T32" fmla="*/ 501904 w 533081"/>
              <a:gd name="T33" fmla="*/ 765110 h 759791"/>
              <a:gd name="T34" fmla="*/ 498055 w 533081"/>
              <a:gd name="T35" fmla="*/ 765110 h 759791"/>
              <a:gd name="T36" fmla="*/ 43218 w 533081"/>
              <a:gd name="T37" fmla="*/ 765110 h 759791"/>
              <a:gd name="T38" fmla="*/ 123 w 533081"/>
              <a:gd name="T39" fmla="*/ 728383 h 759791"/>
              <a:gd name="T40" fmla="*/ 0 w 533081"/>
              <a:gd name="T41" fmla="*/ 725221 h 759791"/>
              <a:gd name="T42" fmla="*/ 20562 w 533081"/>
              <a:gd name="T43" fmla="*/ 685332 h 75979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33081" h="759791">
                <a:moveTo>
                  <a:pt x="20561" y="685332"/>
                </a:moveTo>
                <a:lnTo>
                  <a:pt x="278725" y="457964"/>
                </a:lnTo>
                <a:cubicBezTo>
                  <a:pt x="395432" y="354538"/>
                  <a:pt x="436461" y="296509"/>
                  <a:pt x="436461" y="220529"/>
                </a:cubicBezTo>
                <a:cubicBezTo>
                  <a:pt x="436461" y="132204"/>
                  <a:pt x="366208" y="76169"/>
                  <a:pt x="284152" y="76169"/>
                </a:cubicBezTo>
                <a:cubicBezTo>
                  <a:pt x="204189" y="76169"/>
                  <a:pt x="150215" y="114918"/>
                  <a:pt x="96145" y="186054"/>
                </a:cubicBezTo>
                <a:cubicBezTo>
                  <a:pt x="88754" y="195829"/>
                  <a:pt x="77095" y="201451"/>
                  <a:pt x="64826" y="201155"/>
                </a:cubicBezTo>
                <a:cubicBezTo>
                  <a:pt x="43429" y="201260"/>
                  <a:pt x="25998" y="184039"/>
                  <a:pt x="25892" y="162691"/>
                </a:cubicBezTo>
                <a:cubicBezTo>
                  <a:pt x="25892" y="162691"/>
                  <a:pt x="25892" y="162691"/>
                  <a:pt x="25892" y="162690"/>
                </a:cubicBezTo>
                <a:cubicBezTo>
                  <a:pt x="26002" y="154054"/>
                  <a:pt x="29057" y="145713"/>
                  <a:pt x="34555" y="139042"/>
                </a:cubicBezTo>
                <a:cubicBezTo>
                  <a:pt x="97192" y="51761"/>
                  <a:pt x="166302" y="0"/>
                  <a:pt x="290529" y="0"/>
                </a:cubicBezTo>
                <a:cubicBezTo>
                  <a:pt x="426656" y="0"/>
                  <a:pt x="524990" y="90510"/>
                  <a:pt x="524990" y="213406"/>
                </a:cubicBezTo>
                <a:lnTo>
                  <a:pt x="524990" y="215496"/>
                </a:lnTo>
                <a:cubicBezTo>
                  <a:pt x="524990" y="325476"/>
                  <a:pt x="466637" y="393287"/>
                  <a:pt x="333747" y="508585"/>
                </a:cubicBezTo>
                <a:lnTo>
                  <a:pt x="131842" y="687516"/>
                </a:lnTo>
                <a:lnTo>
                  <a:pt x="498051" y="687516"/>
                </a:lnTo>
                <a:cubicBezTo>
                  <a:pt x="519527" y="686456"/>
                  <a:pt x="537799" y="702966"/>
                  <a:pt x="538862" y="724393"/>
                </a:cubicBezTo>
                <a:cubicBezTo>
                  <a:pt x="539925" y="745820"/>
                  <a:pt x="523376" y="764049"/>
                  <a:pt x="501900" y="765110"/>
                </a:cubicBezTo>
                <a:cubicBezTo>
                  <a:pt x="500618" y="765173"/>
                  <a:pt x="499333" y="765173"/>
                  <a:pt x="498051" y="765110"/>
                </a:cubicBezTo>
                <a:lnTo>
                  <a:pt x="43218" y="765110"/>
                </a:lnTo>
                <a:cubicBezTo>
                  <a:pt x="21152" y="766841"/>
                  <a:pt x="1858" y="750398"/>
                  <a:pt x="123" y="728383"/>
                </a:cubicBezTo>
                <a:cubicBezTo>
                  <a:pt x="40" y="727331"/>
                  <a:pt x="-1" y="726276"/>
                  <a:pt x="0" y="725221"/>
                </a:cubicBezTo>
                <a:cubicBezTo>
                  <a:pt x="-5" y="709392"/>
                  <a:pt x="7653" y="694535"/>
                  <a:pt x="20562" y="685332"/>
                </a:cubicBezTo>
                <a:lnTo>
                  <a:pt x="20561" y="6853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DCA0CC3-B64E-4847-87FD-EFF3CFD1695B}"/>
              </a:ext>
            </a:extLst>
          </p:cNvPr>
          <p:cNvSpPr>
            <a:spLocks/>
          </p:cNvSpPr>
          <p:nvPr userDrawn="1"/>
        </p:nvSpPr>
        <p:spPr bwMode="auto">
          <a:xfrm>
            <a:off x="7108825" y="1069975"/>
            <a:ext cx="815975" cy="996950"/>
          </a:xfrm>
          <a:custGeom>
            <a:avLst/>
            <a:gdLst>
              <a:gd name="T0" fmla="*/ 0 w 637794"/>
              <a:gd name="T1" fmla="*/ 392052 h 778786"/>
              <a:gd name="T2" fmla="*/ 0 w 637794"/>
              <a:gd name="T3" fmla="*/ 390058 h 778786"/>
              <a:gd name="T4" fmla="*/ 320801 w 637794"/>
              <a:gd name="T5" fmla="*/ 0 h 778786"/>
              <a:gd name="T6" fmla="*/ 638461 w 637794"/>
              <a:gd name="T7" fmla="*/ 387873 h 778786"/>
              <a:gd name="T8" fmla="*/ 638461 w 637794"/>
              <a:gd name="T9" fmla="*/ 390058 h 778786"/>
              <a:gd name="T10" fmla="*/ 318707 w 637794"/>
              <a:gd name="T11" fmla="*/ 780116 h 778786"/>
              <a:gd name="T12" fmla="*/ 0 w 637794"/>
              <a:gd name="T13" fmla="*/ 392052 h 778786"/>
              <a:gd name="T14" fmla="*/ 549836 w 637794"/>
              <a:gd name="T15" fmla="*/ 392052 h 778786"/>
              <a:gd name="T16" fmla="*/ 549836 w 637794"/>
              <a:gd name="T17" fmla="*/ 390058 h 778786"/>
              <a:gd name="T18" fmla="*/ 318707 w 637794"/>
              <a:gd name="T19" fmla="*/ 77499 h 778786"/>
              <a:gd name="T20" fmla="*/ 88625 w 637794"/>
              <a:gd name="T21" fmla="*/ 387873 h 778786"/>
              <a:gd name="T22" fmla="*/ 88625 w 637794"/>
              <a:gd name="T23" fmla="*/ 390058 h 778786"/>
              <a:gd name="T24" fmla="*/ 320801 w 637794"/>
              <a:gd name="T25" fmla="*/ 702522 h 778786"/>
              <a:gd name="T26" fmla="*/ 549836 w 637794"/>
              <a:gd name="T27" fmla="*/ 392052 h 77878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37794" h="778786">
                <a:moveTo>
                  <a:pt x="0" y="392052"/>
                </a:moveTo>
                <a:lnTo>
                  <a:pt x="0" y="390058"/>
                </a:lnTo>
                <a:cubicBezTo>
                  <a:pt x="0" y="178836"/>
                  <a:pt x="126417" y="0"/>
                  <a:pt x="320801" y="0"/>
                </a:cubicBezTo>
                <a:cubicBezTo>
                  <a:pt x="515186" y="0"/>
                  <a:pt x="638461" y="176651"/>
                  <a:pt x="638461" y="387873"/>
                </a:cubicBezTo>
                <a:lnTo>
                  <a:pt x="638461" y="390058"/>
                </a:lnTo>
                <a:cubicBezTo>
                  <a:pt x="638461" y="601185"/>
                  <a:pt x="513091" y="780116"/>
                  <a:pt x="318707" y="780116"/>
                </a:cubicBezTo>
                <a:cubicBezTo>
                  <a:pt x="124322" y="780116"/>
                  <a:pt x="0" y="603274"/>
                  <a:pt x="0" y="392052"/>
                </a:cubicBezTo>
                <a:close/>
                <a:moveTo>
                  <a:pt x="549836" y="392052"/>
                </a:moveTo>
                <a:lnTo>
                  <a:pt x="549836" y="390058"/>
                </a:lnTo>
                <a:cubicBezTo>
                  <a:pt x="549836" y="225183"/>
                  <a:pt x="459117" y="77499"/>
                  <a:pt x="318707" y="77499"/>
                </a:cubicBezTo>
                <a:cubicBezTo>
                  <a:pt x="178297" y="77499"/>
                  <a:pt x="88625" y="221954"/>
                  <a:pt x="88625" y="387873"/>
                </a:cubicBezTo>
                <a:lnTo>
                  <a:pt x="88625" y="390058"/>
                </a:lnTo>
                <a:cubicBezTo>
                  <a:pt x="88625" y="554838"/>
                  <a:pt x="179344" y="702522"/>
                  <a:pt x="320801" y="702522"/>
                </a:cubicBezTo>
                <a:cubicBezTo>
                  <a:pt x="462258" y="702522"/>
                  <a:pt x="549836" y="556927"/>
                  <a:pt x="549836" y="39205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19" name="Picture 18" descr="A picture containing plate, drawing&#10;&#10;Description automatically generated">
            <a:extLst>
              <a:ext uri="{FF2B5EF4-FFF2-40B4-BE49-F238E27FC236}">
                <a16:creationId xmlns:a16="http://schemas.microsoft.com/office/drawing/2014/main" id="{5B849779-16E5-478D-B9C8-68C3748B13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4" t="2823" r="8942" b="3471"/>
          <a:stretch>
            <a:fillRect/>
          </a:stretch>
        </p:blipFill>
        <p:spPr bwMode="auto">
          <a:xfrm>
            <a:off x="13258800" y="6675438"/>
            <a:ext cx="7620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D2F4B95-2419-4797-ACA6-2C37522F2B5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666538" y="6675438"/>
            <a:ext cx="1509712" cy="868362"/>
            <a:chOff x="3200400" y="6679335"/>
            <a:chExt cx="1508746" cy="8686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F18498-CF37-4AB5-BF75-274E7F05D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6679335"/>
              <a:ext cx="150874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3200" b="1">
                  <a:solidFill>
                    <a:schemeClr val="bg1"/>
                  </a:solidFill>
                  <a:latin typeface="SF Pro Display" pitchFamily="50" charset="0"/>
                </a:rPr>
                <a:t>IDG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7E2421-9E36-4C2E-B1E3-FDF470CED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7117114"/>
              <a:ext cx="150874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100">
                  <a:solidFill>
                    <a:srgbClr val="FFFFFF"/>
                  </a:solidFill>
                  <a:latin typeface="SF Pro Display" pitchFamily="50" charset="0"/>
                </a:rPr>
                <a:t>Interactive</a:t>
              </a:r>
              <a:r>
                <a:rPr lang="zh-CN" altLang="en-US" sz="1100">
                  <a:solidFill>
                    <a:srgbClr val="FFFFFF"/>
                  </a:solidFill>
                  <a:latin typeface="SF Pro Display" pitchFamily="50" charset="0"/>
                </a:rPr>
                <a:t> </a:t>
              </a:r>
              <a:r>
                <a:rPr lang="en-US" altLang="zh-CN" sz="1100">
                  <a:solidFill>
                    <a:srgbClr val="FFFFFF"/>
                  </a:solidFill>
                  <a:latin typeface="SF Pro Display" pitchFamily="50" charset="0"/>
                </a:rPr>
                <a:t>Data</a:t>
              </a:r>
              <a:r>
                <a:rPr lang="zh-CN" altLang="en-US" sz="1100">
                  <a:solidFill>
                    <a:srgbClr val="FFFFFF"/>
                  </a:solidFill>
                  <a:latin typeface="SF Pro Display" pitchFamily="50" charset="0"/>
                </a:rPr>
                <a:t> </a:t>
              </a:r>
              <a:r>
                <a:rPr lang="en-US" altLang="zh-CN" sz="1100">
                  <a:solidFill>
                    <a:srgbClr val="FFFFFF"/>
                  </a:solidFill>
                  <a:latin typeface="SF Pro Display" pitchFamily="50" charset="0"/>
                </a:rPr>
                <a:t>Group</a:t>
              </a:r>
            </a:p>
            <a:p>
              <a:pPr algn="r"/>
              <a:r>
                <a:rPr lang="en-US" altLang="zh-CN" sz="1100">
                  <a:solidFill>
                    <a:srgbClr val="FFFFFF"/>
                  </a:solidFill>
                  <a:latin typeface="SF Pro Display" pitchFamily="50" charset="0"/>
                </a:rPr>
                <a:t>https://zjuidg.org</a:t>
              </a:r>
            </a:p>
          </p:txBody>
        </p:sp>
      </p:grp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0" y="2776538"/>
            <a:ext cx="11506200" cy="2273387"/>
          </a:xfrm>
          <a:prstGeom prst="rect">
            <a:avLst/>
          </a:prstGeom>
        </p:spPr>
        <p:txBody>
          <a:bodyPr/>
          <a:lstStyle>
            <a:lvl1pPr algn="l">
              <a:defRPr sz="4600" b="1" i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138738"/>
            <a:ext cx="11506200" cy="1676400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3000" b="0" i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95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C75B28E-0E75-4F51-946B-5B85F28447D6}"/>
              </a:ext>
            </a:extLst>
          </p:cNvPr>
          <p:cNvSpPr>
            <a:spLocks/>
          </p:cNvSpPr>
          <p:nvPr/>
        </p:nvSpPr>
        <p:spPr bwMode="auto">
          <a:xfrm>
            <a:off x="2238375" y="1074738"/>
            <a:ext cx="889000" cy="984250"/>
          </a:xfrm>
          <a:custGeom>
            <a:avLst/>
            <a:gdLst>
              <a:gd name="T0" fmla="*/ 296922 w 694910"/>
              <a:gd name="T1" fmla="*/ 735103 h 769288"/>
              <a:gd name="T2" fmla="*/ 4298 w 694910"/>
              <a:gd name="T3" fmla="*/ 61639 h 769288"/>
              <a:gd name="T4" fmla="*/ 15 w 694910"/>
              <a:gd name="T5" fmla="*/ 42644 h 769288"/>
              <a:gd name="T6" fmla="*/ 43327 w 694910"/>
              <a:gd name="T7" fmla="*/ 475 h 769288"/>
              <a:gd name="T8" fmla="*/ 87783 w 694910"/>
              <a:gd name="T9" fmla="*/ 32956 h 769288"/>
              <a:gd name="T10" fmla="*/ 349945 w 694910"/>
              <a:gd name="T11" fmla="*/ 659788 h 769288"/>
              <a:gd name="T12" fmla="*/ 613249 w 694910"/>
              <a:gd name="T13" fmla="*/ 30297 h 769288"/>
              <a:gd name="T14" fmla="*/ 655515 w 694910"/>
              <a:gd name="T15" fmla="*/ 0 h 769288"/>
              <a:gd name="T16" fmla="*/ 697781 w 694910"/>
              <a:gd name="T17" fmla="*/ 41124 h 769288"/>
              <a:gd name="T18" fmla="*/ 694544 w 694910"/>
              <a:gd name="T19" fmla="*/ 58409 h 769288"/>
              <a:gd name="T20" fmla="*/ 400873 w 694910"/>
              <a:gd name="T21" fmla="*/ 735103 h 769288"/>
              <a:gd name="T22" fmla="*/ 351087 w 694910"/>
              <a:gd name="T23" fmla="*/ 770813 h 769288"/>
              <a:gd name="T24" fmla="*/ 346708 w 694910"/>
              <a:gd name="T25" fmla="*/ 770813 h 769288"/>
              <a:gd name="T26" fmla="*/ 296922 w 694910"/>
              <a:gd name="T27" fmla="*/ 735103 h 76928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94910" h="769288">
                <a:moveTo>
                  <a:pt x="296922" y="735099"/>
                </a:moveTo>
                <a:lnTo>
                  <a:pt x="4298" y="61639"/>
                </a:lnTo>
                <a:cubicBezTo>
                  <a:pt x="1308" y="55761"/>
                  <a:pt x="-164" y="49232"/>
                  <a:pt x="15" y="42644"/>
                </a:cubicBezTo>
                <a:cubicBezTo>
                  <a:pt x="970" y="19357"/>
                  <a:pt x="19970" y="859"/>
                  <a:pt x="43327" y="475"/>
                </a:cubicBezTo>
                <a:cubicBezTo>
                  <a:pt x="63560" y="774"/>
                  <a:pt x="81391" y="13802"/>
                  <a:pt x="87783" y="32956"/>
                </a:cubicBezTo>
                <a:lnTo>
                  <a:pt x="349945" y="659784"/>
                </a:lnTo>
                <a:lnTo>
                  <a:pt x="613249" y="30297"/>
                </a:lnTo>
                <a:cubicBezTo>
                  <a:pt x="620644" y="13182"/>
                  <a:pt x="636898" y="1532"/>
                  <a:pt x="655515" y="0"/>
                </a:cubicBezTo>
                <a:cubicBezTo>
                  <a:pt x="678496" y="-108"/>
                  <a:pt x="697313" y="18201"/>
                  <a:pt x="697781" y="41124"/>
                </a:cubicBezTo>
                <a:cubicBezTo>
                  <a:pt x="697866" y="47043"/>
                  <a:pt x="696766" y="52920"/>
                  <a:pt x="694544" y="58409"/>
                </a:cubicBezTo>
                <a:lnTo>
                  <a:pt x="400873" y="735099"/>
                </a:lnTo>
                <a:cubicBezTo>
                  <a:pt x="391354" y="756753"/>
                  <a:pt x="375933" y="770809"/>
                  <a:pt x="351087" y="770809"/>
                </a:cubicBezTo>
                <a:lnTo>
                  <a:pt x="346708" y="770809"/>
                </a:lnTo>
                <a:cubicBezTo>
                  <a:pt x="324025" y="771196"/>
                  <a:pt x="303780" y="756674"/>
                  <a:pt x="296922" y="7350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1601F69-43DF-4673-BC3C-9A5EFB40A6F7}"/>
              </a:ext>
            </a:extLst>
          </p:cNvPr>
          <p:cNvSpPr>
            <a:spLocks/>
          </p:cNvSpPr>
          <p:nvPr/>
        </p:nvSpPr>
        <p:spPr bwMode="auto">
          <a:xfrm>
            <a:off x="3322638" y="1076325"/>
            <a:ext cx="109537" cy="971550"/>
          </a:xfrm>
          <a:custGeom>
            <a:avLst/>
            <a:gdLst>
              <a:gd name="T0" fmla="*/ 0 w 85673"/>
              <a:gd name="T1" fmla="*/ 42738 h 759791"/>
              <a:gd name="T2" fmla="*/ 42841 w 85673"/>
              <a:gd name="T3" fmla="*/ 0 h 759791"/>
              <a:gd name="T4" fmla="*/ 85678 w 85673"/>
              <a:gd name="T5" fmla="*/ 42738 h 759791"/>
              <a:gd name="T6" fmla="*/ 85678 w 85673"/>
              <a:gd name="T7" fmla="*/ 723701 h 759791"/>
              <a:gd name="T8" fmla="*/ 42841 w 85673"/>
              <a:gd name="T9" fmla="*/ 766440 h 759791"/>
              <a:gd name="T10" fmla="*/ 0 w 85673"/>
              <a:gd name="T11" fmla="*/ 723701 h 7597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5673" h="759791">
                <a:moveTo>
                  <a:pt x="0" y="42738"/>
                </a:moveTo>
                <a:cubicBezTo>
                  <a:pt x="0" y="19135"/>
                  <a:pt x="19179" y="0"/>
                  <a:pt x="42837" y="0"/>
                </a:cubicBezTo>
                <a:cubicBezTo>
                  <a:pt x="66495" y="0"/>
                  <a:pt x="85674" y="19135"/>
                  <a:pt x="85674" y="42738"/>
                </a:cubicBezTo>
                <a:lnTo>
                  <a:pt x="85674" y="723701"/>
                </a:lnTo>
                <a:cubicBezTo>
                  <a:pt x="85674" y="747305"/>
                  <a:pt x="66495" y="766440"/>
                  <a:pt x="42837" y="766440"/>
                </a:cubicBezTo>
                <a:cubicBezTo>
                  <a:pt x="19179" y="766440"/>
                  <a:pt x="0" y="747305"/>
                  <a:pt x="0" y="723701"/>
                </a:cubicBezTo>
                <a:lnTo>
                  <a:pt x="0" y="427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0C2335F-D261-4C3A-98BC-121F0DC9EE0B}"/>
              </a:ext>
            </a:extLst>
          </p:cNvPr>
          <p:cNvSpPr>
            <a:spLocks/>
          </p:cNvSpPr>
          <p:nvPr/>
        </p:nvSpPr>
        <p:spPr bwMode="auto">
          <a:xfrm>
            <a:off x="3636963" y="1068388"/>
            <a:ext cx="717550" cy="984250"/>
          </a:xfrm>
          <a:custGeom>
            <a:avLst/>
            <a:gdLst>
              <a:gd name="T0" fmla="*/ 16293 w 561639"/>
              <a:gd name="T1" fmla="*/ 676883 h 769288"/>
              <a:gd name="T2" fmla="*/ 15 w 561639"/>
              <a:gd name="T3" fmla="*/ 644402 h 769288"/>
              <a:gd name="T4" fmla="*/ 40750 w 561639"/>
              <a:gd name="T5" fmla="*/ 602240 h 769288"/>
              <a:gd name="T6" fmla="*/ 41234 w 561639"/>
              <a:gd name="T7" fmla="*/ 602234 h 769288"/>
              <a:gd name="T8" fmla="*/ 67222 w 561639"/>
              <a:gd name="T9" fmla="*/ 611731 h 769288"/>
              <a:gd name="T10" fmla="*/ 306732 w 561639"/>
              <a:gd name="T11" fmla="*/ 701956 h 769288"/>
              <a:gd name="T12" fmla="*/ 475795 w 561639"/>
              <a:gd name="T13" fmla="*/ 573267 h 769288"/>
              <a:gd name="T14" fmla="*/ 475795 w 561639"/>
              <a:gd name="T15" fmla="*/ 570892 h 769288"/>
              <a:gd name="T16" fmla="*/ 278551 w 561639"/>
              <a:gd name="T17" fmla="*/ 427102 h 769288"/>
              <a:gd name="T18" fmla="*/ 24004 w 561639"/>
              <a:gd name="T19" fmla="*/ 208658 h 769288"/>
              <a:gd name="T20" fmla="*/ 24004 w 561639"/>
              <a:gd name="T21" fmla="*/ 206473 h 769288"/>
              <a:gd name="T22" fmla="*/ 273124 w 561639"/>
              <a:gd name="T23" fmla="*/ 0 h 769288"/>
              <a:gd name="T24" fmla="*/ 514824 w 561639"/>
              <a:gd name="T25" fmla="*/ 74650 h 769288"/>
              <a:gd name="T26" fmla="*/ 533196 w 561639"/>
              <a:gd name="T27" fmla="*/ 109220 h 769288"/>
              <a:gd name="T28" fmla="*/ 492263 w 561639"/>
              <a:gd name="T29" fmla="*/ 150249 h 769288"/>
              <a:gd name="T30" fmla="*/ 492073 w 561639"/>
              <a:gd name="T31" fmla="*/ 150249 h 769288"/>
              <a:gd name="T32" fmla="*/ 467132 w 561639"/>
              <a:gd name="T33" fmla="*/ 142746 h 769288"/>
              <a:gd name="T34" fmla="*/ 271030 w 561639"/>
              <a:gd name="T35" fmla="*/ 76264 h 769288"/>
              <a:gd name="T36" fmla="*/ 109202 w 561639"/>
              <a:gd name="T37" fmla="*/ 198496 h 769288"/>
              <a:gd name="T38" fmla="*/ 109202 w 561639"/>
              <a:gd name="T39" fmla="*/ 200585 h 769288"/>
              <a:gd name="T40" fmla="*/ 315013 w 561639"/>
              <a:gd name="T41" fmla="*/ 347605 h 769288"/>
              <a:gd name="T42" fmla="*/ 562516 w 561639"/>
              <a:gd name="T43" fmla="*/ 561680 h 769288"/>
              <a:gd name="T44" fmla="*/ 562516 w 561639"/>
              <a:gd name="T45" fmla="*/ 563864 h 769288"/>
              <a:gd name="T46" fmla="*/ 303495 w 561639"/>
              <a:gd name="T47" fmla="*/ 777935 h 769288"/>
              <a:gd name="T48" fmla="*/ 16293 w 561639"/>
              <a:gd name="T49" fmla="*/ 676883 h 76928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561639" h="769288">
                <a:moveTo>
                  <a:pt x="16293" y="676879"/>
                </a:moveTo>
                <a:cubicBezTo>
                  <a:pt x="5763" y="669450"/>
                  <a:pt x="-346" y="657260"/>
                  <a:pt x="15" y="644398"/>
                </a:cubicBezTo>
                <a:cubicBezTo>
                  <a:pt x="-406" y="621533"/>
                  <a:pt x="17832" y="602656"/>
                  <a:pt x="40750" y="602236"/>
                </a:cubicBezTo>
                <a:cubicBezTo>
                  <a:pt x="40911" y="602233"/>
                  <a:pt x="41072" y="602231"/>
                  <a:pt x="41234" y="602230"/>
                </a:cubicBezTo>
                <a:cubicBezTo>
                  <a:pt x="50784" y="602031"/>
                  <a:pt x="60060" y="605421"/>
                  <a:pt x="67222" y="611727"/>
                </a:cubicBezTo>
                <a:cubicBezTo>
                  <a:pt x="138712" y="672510"/>
                  <a:pt x="210202" y="701952"/>
                  <a:pt x="306728" y="701952"/>
                </a:cubicBezTo>
                <a:cubicBezTo>
                  <a:pt x="408585" y="701952"/>
                  <a:pt x="475791" y="647817"/>
                  <a:pt x="475791" y="573263"/>
                </a:cubicBezTo>
                <a:lnTo>
                  <a:pt x="475791" y="570888"/>
                </a:lnTo>
                <a:cubicBezTo>
                  <a:pt x="475791" y="500608"/>
                  <a:pt x="437714" y="460623"/>
                  <a:pt x="278551" y="427098"/>
                </a:cubicBezTo>
                <a:cubicBezTo>
                  <a:pt x="104157" y="389108"/>
                  <a:pt x="24004" y="333074"/>
                  <a:pt x="24004" y="208658"/>
                </a:cubicBezTo>
                <a:lnTo>
                  <a:pt x="24004" y="206473"/>
                </a:lnTo>
                <a:cubicBezTo>
                  <a:pt x="24004" y="87566"/>
                  <a:pt x="128716" y="0"/>
                  <a:pt x="273124" y="0"/>
                </a:cubicBezTo>
                <a:cubicBezTo>
                  <a:pt x="372887" y="0"/>
                  <a:pt x="445424" y="24883"/>
                  <a:pt x="514820" y="74650"/>
                </a:cubicBezTo>
                <a:cubicBezTo>
                  <a:pt x="526052" y="82650"/>
                  <a:pt x="532857" y="95455"/>
                  <a:pt x="533192" y="109220"/>
                </a:cubicBezTo>
                <a:cubicBezTo>
                  <a:pt x="533245" y="131827"/>
                  <a:pt x="514918" y="150196"/>
                  <a:pt x="492259" y="150249"/>
                </a:cubicBezTo>
                <a:cubicBezTo>
                  <a:pt x="492195" y="150249"/>
                  <a:pt x="492132" y="150249"/>
                  <a:pt x="492069" y="150249"/>
                </a:cubicBezTo>
                <a:cubicBezTo>
                  <a:pt x="483148" y="150603"/>
                  <a:pt x="474365" y="147961"/>
                  <a:pt x="467128" y="142746"/>
                </a:cubicBezTo>
                <a:cubicBezTo>
                  <a:pt x="411067" y="99305"/>
                  <a:pt x="342013" y="75894"/>
                  <a:pt x="271030" y="76264"/>
                </a:cubicBezTo>
                <a:cubicBezTo>
                  <a:pt x="172410" y="76264"/>
                  <a:pt x="109202" y="130399"/>
                  <a:pt x="109202" y="198496"/>
                </a:cubicBezTo>
                <a:lnTo>
                  <a:pt x="109202" y="200585"/>
                </a:lnTo>
                <a:cubicBezTo>
                  <a:pt x="109202" y="272005"/>
                  <a:pt x="148231" y="311989"/>
                  <a:pt x="315009" y="347605"/>
                </a:cubicBezTo>
                <a:cubicBezTo>
                  <a:pt x="484073" y="384359"/>
                  <a:pt x="562512" y="445998"/>
                  <a:pt x="562512" y="561676"/>
                </a:cubicBezTo>
                <a:lnTo>
                  <a:pt x="562512" y="563860"/>
                </a:lnTo>
                <a:cubicBezTo>
                  <a:pt x="562512" y="693595"/>
                  <a:pt x="454087" y="777931"/>
                  <a:pt x="303491" y="777931"/>
                </a:cubicBezTo>
                <a:cubicBezTo>
                  <a:pt x="198804" y="779123"/>
                  <a:pt x="97070" y="743327"/>
                  <a:pt x="16293" y="6768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870B010-D961-4263-A4B3-01B75F9AFF66}"/>
              </a:ext>
            </a:extLst>
          </p:cNvPr>
          <p:cNvSpPr>
            <a:spLocks/>
          </p:cNvSpPr>
          <p:nvPr/>
        </p:nvSpPr>
        <p:spPr bwMode="auto">
          <a:xfrm>
            <a:off x="4579938" y="1068388"/>
            <a:ext cx="681037" cy="971550"/>
          </a:xfrm>
          <a:custGeom>
            <a:avLst/>
            <a:gdLst>
              <a:gd name="T0" fmla="*/ 20561 w 533081"/>
              <a:gd name="T1" fmla="*/ 685332 h 759791"/>
              <a:gd name="T2" fmla="*/ 278729 w 533081"/>
              <a:gd name="T3" fmla="*/ 457964 h 759791"/>
              <a:gd name="T4" fmla="*/ 436465 w 533081"/>
              <a:gd name="T5" fmla="*/ 220529 h 759791"/>
              <a:gd name="T6" fmla="*/ 284156 w 533081"/>
              <a:gd name="T7" fmla="*/ 76169 h 759791"/>
              <a:gd name="T8" fmla="*/ 96145 w 533081"/>
              <a:gd name="T9" fmla="*/ 186054 h 759791"/>
              <a:gd name="T10" fmla="*/ 64826 w 533081"/>
              <a:gd name="T11" fmla="*/ 201155 h 759791"/>
              <a:gd name="T12" fmla="*/ 25892 w 533081"/>
              <a:gd name="T13" fmla="*/ 162691 h 759791"/>
              <a:gd name="T14" fmla="*/ 25892 w 533081"/>
              <a:gd name="T15" fmla="*/ 162690 h 759791"/>
              <a:gd name="T16" fmla="*/ 34555 w 533081"/>
              <a:gd name="T17" fmla="*/ 139042 h 759791"/>
              <a:gd name="T18" fmla="*/ 290533 w 533081"/>
              <a:gd name="T19" fmla="*/ 0 h 759791"/>
              <a:gd name="T20" fmla="*/ 524994 w 533081"/>
              <a:gd name="T21" fmla="*/ 213406 h 759791"/>
              <a:gd name="T22" fmla="*/ 524994 w 533081"/>
              <a:gd name="T23" fmla="*/ 215496 h 759791"/>
              <a:gd name="T24" fmla="*/ 333751 w 533081"/>
              <a:gd name="T25" fmla="*/ 508585 h 759791"/>
              <a:gd name="T26" fmla="*/ 131842 w 533081"/>
              <a:gd name="T27" fmla="*/ 687516 h 759791"/>
              <a:gd name="T28" fmla="*/ 498055 w 533081"/>
              <a:gd name="T29" fmla="*/ 687516 h 759791"/>
              <a:gd name="T30" fmla="*/ 538866 w 533081"/>
              <a:gd name="T31" fmla="*/ 724393 h 759791"/>
              <a:gd name="T32" fmla="*/ 501904 w 533081"/>
              <a:gd name="T33" fmla="*/ 765110 h 759791"/>
              <a:gd name="T34" fmla="*/ 498055 w 533081"/>
              <a:gd name="T35" fmla="*/ 765110 h 759791"/>
              <a:gd name="T36" fmla="*/ 43218 w 533081"/>
              <a:gd name="T37" fmla="*/ 765110 h 759791"/>
              <a:gd name="T38" fmla="*/ 123 w 533081"/>
              <a:gd name="T39" fmla="*/ 728383 h 759791"/>
              <a:gd name="T40" fmla="*/ 0 w 533081"/>
              <a:gd name="T41" fmla="*/ 725221 h 759791"/>
              <a:gd name="T42" fmla="*/ 20562 w 533081"/>
              <a:gd name="T43" fmla="*/ 685332 h 75979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33081" h="759791">
                <a:moveTo>
                  <a:pt x="20561" y="685332"/>
                </a:moveTo>
                <a:lnTo>
                  <a:pt x="278725" y="457964"/>
                </a:lnTo>
                <a:cubicBezTo>
                  <a:pt x="395432" y="354538"/>
                  <a:pt x="436461" y="296509"/>
                  <a:pt x="436461" y="220529"/>
                </a:cubicBezTo>
                <a:cubicBezTo>
                  <a:pt x="436461" y="132204"/>
                  <a:pt x="366208" y="76169"/>
                  <a:pt x="284152" y="76169"/>
                </a:cubicBezTo>
                <a:cubicBezTo>
                  <a:pt x="204189" y="76169"/>
                  <a:pt x="150215" y="114918"/>
                  <a:pt x="96145" y="186054"/>
                </a:cubicBezTo>
                <a:cubicBezTo>
                  <a:pt x="88754" y="195829"/>
                  <a:pt x="77095" y="201451"/>
                  <a:pt x="64826" y="201155"/>
                </a:cubicBezTo>
                <a:cubicBezTo>
                  <a:pt x="43429" y="201260"/>
                  <a:pt x="25998" y="184039"/>
                  <a:pt x="25892" y="162691"/>
                </a:cubicBezTo>
                <a:cubicBezTo>
                  <a:pt x="25892" y="162691"/>
                  <a:pt x="25892" y="162691"/>
                  <a:pt x="25892" y="162690"/>
                </a:cubicBezTo>
                <a:cubicBezTo>
                  <a:pt x="26002" y="154054"/>
                  <a:pt x="29057" y="145713"/>
                  <a:pt x="34555" y="139042"/>
                </a:cubicBezTo>
                <a:cubicBezTo>
                  <a:pt x="97192" y="51761"/>
                  <a:pt x="166302" y="0"/>
                  <a:pt x="290529" y="0"/>
                </a:cubicBezTo>
                <a:cubicBezTo>
                  <a:pt x="426656" y="0"/>
                  <a:pt x="524990" y="90510"/>
                  <a:pt x="524990" y="213406"/>
                </a:cubicBezTo>
                <a:lnTo>
                  <a:pt x="524990" y="215496"/>
                </a:lnTo>
                <a:cubicBezTo>
                  <a:pt x="524990" y="325476"/>
                  <a:pt x="466637" y="393287"/>
                  <a:pt x="333747" y="508585"/>
                </a:cubicBezTo>
                <a:lnTo>
                  <a:pt x="131842" y="687516"/>
                </a:lnTo>
                <a:lnTo>
                  <a:pt x="498051" y="687516"/>
                </a:lnTo>
                <a:cubicBezTo>
                  <a:pt x="519527" y="686456"/>
                  <a:pt x="537799" y="702966"/>
                  <a:pt x="538862" y="724393"/>
                </a:cubicBezTo>
                <a:cubicBezTo>
                  <a:pt x="539925" y="745820"/>
                  <a:pt x="523376" y="764049"/>
                  <a:pt x="501900" y="765110"/>
                </a:cubicBezTo>
                <a:cubicBezTo>
                  <a:pt x="500618" y="765173"/>
                  <a:pt x="499333" y="765173"/>
                  <a:pt x="498051" y="765110"/>
                </a:cubicBezTo>
                <a:lnTo>
                  <a:pt x="43218" y="765110"/>
                </a:lnTo>
                <a:cubicBezTo>
                  <a:pt x="21152" y="766841"/>
                  <a:pt x="1858" y="750398"/>
                  <a:pt x="123" y="728383"/>
                </a:cubicBezTo>
                <a:cubicBezTo>
                  <a:pt x="40" y="727331"/>
                  <a:pt x="-1" y="726276"/>
                  <a:pt x="0" y="725221"/>
                </a:cubicBezTo>
                <a:cubicBezTo>
                  <a:pt x="-5" y="709392"/>
                  <a:pt x="7653" y="694535"/>
                  <a:pt x="20562" y="685332"/>
                </a:cubicBezTo>
                <a:lnTo>
                  <a:pt x="20561" y="68533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0A9FD4A-872A-44CF-8FB0-A8ED6DEDC873}"/>
              </a:ext>
            </a:extLst>
          </p:cNvPr>
          <p:cNvSpPr>
            <a:spLocks/>
          </p:cNvSpPr>
          <p:nvPr/>
        </p:nvSpPr>
        <p:spPr bwMode="auto">
          <a:xfrm>
            <a:off x="5380038" y="1066800"/>
            <a:ext cx="815975" cy="995363"/>
          </a:xfrm>
          <a:custGeom>
            <a:avLst/>
            <a:gdLst>
              <a:gd name="T0" fmla="*/ 0 w 637794"/>
              <a:gd name="T1" fmla="*/ 392052 h 778786"/>
              <a:gd name="T2" fmla="*/ 0 w 637794"/>
              <a:gd name="T3" fmla="*/ 390058 h 778786"/>
              <a:gd name="T4" fmla="*/ 320801 w 637794"/>
              <a:gd name="T5" fmla="*/ 0 h 778786"/>
              <a:gd name="T6" fmla="*/ 638461 w 637794"/>
              <a:gd name="T7" fmla="*/ 387873 h 778786"/>
              <a:gd name="T8" fmla="*/ 638461 w 637794"/>
              <a:gd name="T9" fmla="*/ 390058 h 778786"/>
              <a:gd name="T10" fmla="*/ 318707 w 637794"/>
              <a:gd name="T11" fmla="*/ 780116 h 778786"/>
              <a:gd name="T12" fmla="*/ 0 w 637794"/>
              <a:gd name="T13" fmla="*/ 392052 h 778786"/>
              <a:gd name="T14" fmla="*/ 549836 w 637794"/>
              <a:gd name="T15" fmla="*/ 392052 h 778786"/>
              <a:gd name="T16" fmla="*/ 549836 w 637794"/>
              <a:gd name="T17" fmla="*/ 390058 h 778786"/>
              <a:gd name="T18" fmla="*/ 318707 w 637794"/>
              <a:gd name="T19" fmla="*/ 77499 h 778786"/>
              <a:gd name="T20" fmla="*/ 88625 w 637794"/>
              <a:gd name="T21" fmla="*/ 387873 h 778786"/>
              <a:gd name="T22" fmla="*/ 88625 w 637794"/>
              <a:gd name="T23" fmla="*/ 390058 h 778786"/>
              <a:gd name="T24" fmla="*/ 320801 w 637794"/>
              <a:gd name="T25" fmla="*/ 702522 h 778786"/>
              <a:gd name="T26" fmla="*/ 549836 w 637794"/>
              <a:gd name="T27" fmla="*/ 392052 h 77878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37794" h="778786">
                <a:moveTo>
                  <a:pt x="0" y="392052"/>
                </a:moveTo>
                <a:lnTo>
                  <a:pt x="0" y="390058"/>
                </a:lnTo>
                <a:cubicBezTo>
                  <a:pt x="0" y="178836"/>
                  <a:pt x="126417" y="0"/>
                  <a:pt x="320801" y="0"/>
                </a:cubicBezTo>
                <a:cubicBezTo>
                  <a:pt x="515186" y="0"/>
                  <a:pt x="638461" y="176651"/>
                  <a:pt x="638461" y="387873"/>
                </a:cubicBezTo>
                <a:lnTo>
                  <a:pt x="638461" y="390058"/>
                </a:lnTo>
                <a:cubicBezTo>
                  <a:pt x="638461" y="601185"/>
                  <a:pt x="513091" y="780116"/>
                  <a:pt x="318707" y="780116"/>
                </a:cubicBezTo>
                <a:cubicBezTo>
                  <a:pt x="124322" y="780116"/>
                  <a:pt x="0" y="603274"/>
                  <a:pt x="0" y="392052"/>
                </a:cubicBezTo>
                <a:close/>
                <a:moveTo>
                  <a:pt x="549836" y="392052"/>
                </a:moveTo>
                <a:lnTo>
                  <a:pt x="549836" y="390058"/>
                </a:lnTo>
                <a:cubicBezTo>
                  <a:pt x="549836" y="225183"/>
                  <a:pt x="459117" y="77499"/>
                  <a:pt x="318707" y="77499"/>
                </a:cubicBezTo>
                <a:cubicBezTo>
                  <a:pt x="178297" y="77499"/>
                  <a:pt x="88625" y="221954"/>
                  <a:pt x="88625" y="387873"/>
                </a:cubicBezTo>
                <a:lnTo>
                  <a:pt x="88625" y="390058"/>
                </a:lnTo>
                <a:cubicBezTo>
                  <a:pt x="88625" y="554838"/>
                  <a:pt x="179344" y="702522"/>
                  <a:pt x="320801" y="702522"/>
                </a:cubicBezTo>
                <a:cubicBezTo>
                  <a:pt x="462258" y="702522"/>
                  <a:pt x="549836" y="556927"/>
                  <a:pt x="549836" y="3920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50EC9-164A-4972-BD8D-9913CDBBE19E}"/>
              </a:ext>
            </a:extLst>
          </p:cNvPr>
          <p:cNvGrpSpPr/>
          <p:nvPr userDrawn="1"/>
        </p:nvGrpSpPr>
        <p:grpSpPr>
          <a:xfrm>
            <a:off x="583300" y="907511"/>
            <a:ext cx="1321700" cy="1318704"/>
            <a:chOff x="739775" y="1122363"/>
            <a:chExt cx="1400175" cy="1397000"/>
          </a:xfrm>
          <a:solidFill>
            <a:srgbClr val="FAA04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2193398-F319-4549-82CB-731B53872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" y="1400175"/>
              <a:ext cx="219075" cy="206375"/>
            </a:xfrm>
            <a:custGeom>
              <a:avLst/>
              <a:gdLst>
                <a:gd name="T0" fmla="*/ 146344 w 171347"/>
                <a:gd name="T1" fmla="*/ 145836 h 161455"/>
                <a:gd name="T2" fmla="*/ 25179 w 171347"/>
                <a:gd name="T3" fmla="*/ 146007 h 161455"/>
                <a:gd name="T4" fmla="*/ 25008 w 171347"/>
                <a:gd name="T5" fmla="*/ 25121 h 161455"/>
                <a:gd name="T6" fmla="*/ 146173 w 171347"/>
                <a:gd name="T7" fmla="*/ 24951 h 161455"/>
                <a:gd name="T8" fmla="*/ 146344 w 171347"/>
                <a:gd name="T9" fmla="*/ 25121 h 161455"/>
                <a:gd name="T10" fmla="*/ 146344 w 171347"/>
                <a:gd name="T11" fmla="*/ 145836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0552B44-4A53-4A8F-9530-4E5CF7A12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888" y="2017713"/>
              <a:ext cx="219075" cy="217487"/>
            </a:xfrm>
            <a:custGeom>
              <a:avLst/>
              <a:gdLst>
                <a:gd name="T0" fmla="*/ 24913 w 171347"/>
                <a:gd name="T1" fmla="*/ 25216 h 170953"/>
                <a:gd name="T2" fmla="*/ 146078 w 171347"/>
                <a:gd name="T3" fmla="*/ 24856 h 170953"/>
                <a:gd name="T4" fmla="*/ 146438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C6DE6C-6E24-4700-8B43-596225252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888" y="1400175"/>
              <a:ext cx="219075" cy="206375"/>
            </a:xfrm>
            <a:custGeom>
              <a:avLst/>
              <a:gdLst>
                <a:gd name="T0" fmla="*/ 25008 w 171347"/>
                <a:gd name="T1" fmla="*/ 25121 h 161455"/>
                <a:gd name="T2" fmla="*/ 146173 w 171347"/>
                <a:gd name="T3" fmla="*/ 24951 h 161455"/>
                <a:gd name="T4" fmla="*/ 146344 w 171347"/>
                <a:gd name="T5" fmla="*/ 145836 h 161455"/>
                <a:gd name="T6" fmla="*/ 25179 w 171347"/>
                <a:gd name="T7" fmla="*/ 146007 h 161455"/>
                <a:gd name="T8" fmla="*/ 25008 w 171347"/>
                <a:gd name="T9" fmla="*/ 145836 h 161455"/>
                <a:gd name="T10" fmla="*/ 25008 w 171347"/>
                <a:gd name="T11" fmla="*/ 25121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CB08DCE-F70F-4102-B737-BFF272F63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" y="2017713"/>
              <a:ext cx="219075" cy="217487"/>
            </a:xfrm>
            <a:custGeom>
              <a:avLst/>
              <a:gdLst>
                <a:gd name="T0" fmla="*/ 24913 w 171347"/>
                <a:gd name="T1" fmla="*/ 25216 h 170953"/>
                <a:gd name="T2" fmla="*/ 146078 w 171347"/>
                <a:gd name="T3" fmla="*/ 24856 h 170953"/>
                <a:gd name="T4" fmla="*/ 146438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51E0A0-781C-4689-A8FA-B876E7AA3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313" y="1608138"/>
              <a:ext cx="412750" cy="412750"/>
            </a:xfrm>
            <a:custGeom>
              <a:avLst/>
              <a:gdLst>
                <a:gd name="T0" fmla="*/ 285393 w 323656"/>
                <a:gd name="T1" fmla="*/ 241899 h 322911"/>
                <a:gd name="T2" fmla="*/ 280062 w 323656"/>
                <a:gd name="T3" fmla="*/ 241899 h 322911"/>
                <a:gd name="T4" fmla="*/ 235702 w 323656"/>
                <a:gd name="T5" fmla="*/ 222904 h 322911"/>
                <a:gd name="T6" fmla="*/ 230657 w 323656"/>
                <a:gd name="T7" fmla="*/ 217775 h 322911"/>
                <a:gd name="T8" fmla="*/ 230657 w 323656"/>
                <a:gd name="T9" fmla="*/ 108365 h 322911"/>
                <a:gd name="T10" fmla="*/ 236178 w 323656"/>
                <a:gd name="T11" fmla="*/ 102857 h 322911"/>
                <a:gd name="T12" fmla="*/ 279872 w 323656"/>
                <a:gd name="T13" fmla="*/ 85097 h 322911"/>
                <a:gd name="T14" fmla="*/ 280443 w 323656"/>
                <a:gd name="T15" fmla="*/ 85097 h 322911"/>
                <a:gd name="T16" fmla="*/ 286155 w 323656"/>
                <a:gd name="T17" fmla="*/ 85097 h 322911"/>
                <a:gd name="T18" fmla="*/ 328801 w 323656"/>
                <a:gd name="T19" fmla="*/ 42548 h 322911"/>
                <a:gd name="T20" fmla="*/ 286155 w 323656"/>
                <a:gd name="T21" fmla="*/ 0 h 322911"/>
                <a:gd name="T22" fmla="*/ 243508 w 323656"/>
                <a:gd name="T23" fmla="*/ 42548 h 322911"/>
                <a:gd name="T24" fmla="*/ 243508 w 323656"/>
                <a:gd name="T25" fmla="*/ 47772 h 322911"/>
                <a:gd name="T26" fmla="*/ 243508 w 323656"/>
                <a:gd name="T27" fmla="*/ 47772 h 322911"/>
                <a:gd name="T28" fmla="*/ 224470 w 323656"/>
                <a:gd name="T29" fmla="*/ 92125 h 322911"/>
                <a:gd name="T30" fmla="*/ 219329 w 323656"/>
                <a:gd name="T31" fmla="*/ 97348 h 322911"/>
                <a:gd name="T32" fmla="*/ 109187 w 323656"/>
                <a:gd name="T33" fmla="*/ 98013 h 322911"/>
                <a:gd name="T34" fmla="*/ 103475 w 323656"/>
                <a:gd name="T35" fmla="*/ 92410 h 322911"/>
                <a:gd name="T36" fmla="*/ 85674 w 323656"/>
                <a:gd name="T37" fmla="*/ 48817 h 322911"/>
                <a:gd name="T38" fmla="*/ 85674 w 323656"/>
                <a:gd name="T39" fmla="*/ 48152 h 322911"/>
                <a:gd name="T40" fmla="*/ 85674 w 323656"/>
                <a:gd name="T41" fmla="*/ 42548 h 322911"/>
                <a:gd name="T42" fmla="*/ 43027 w 323656"/>
                <a:gd name="T43" fmla="*/ 0 h 322911"/>
                <a:gd name="T44" fmla="*/ 381 w 323656"/>
                <a:gd name="T45" fmla="*/ 42549 h 322911"/>
                <a:gd name="T46" fmla="*/ 43027 w 323656"/>
                <a:gd name="T47" fmla="*/ 85097 h 322911"/>
                <a:gd name="T48" fmla="*/ 43123 w 323656"/>
                <a:gd name="T49" fmla="*/ 85097 h 322911"/>
                <a:gd name="T50" fmla="*/ 48263 w 323656"/>
                <a:gd name="T51" fmla="*/ 85097 h 322911"/>
                <a:gd name="T52" fmla="*/ 48263 w 323656"/>
                <a:gd name="T53" fmla="*/ 85097 h 322911"/>
                <a:gd name="T54" fmla="*/ 92718 w 323656"/>
                <a:gd name="T55" fmla="*/ 104091 h 322911"/>
                <a:gd name="T56" fmla="*/ 98144 w 323656"/>
                <a:gd name="T57" fmla="*/ 109600 h 322911"/>
                <a:gd name="T58" fmla="*/ 98144 w 323656"/>
                <a:gd name="T59" fmla="*/ 218250 h 322911"/>
                <a:gd name="T60" fmla="*/ 92242 w 323656"/>
                <a:gd name="T61" fmla="*/ 224233 h 322911"/>
                <a:gd name="T62" fmla="*/ 48453 w 323656"/>
                <a:gd name="T63" fmla="*/ 241994 h 322911"/>
                <a:gd name="T64" fmla="*/ 48453 w 323656"/>
                <a:gd name="T65" fmla="*/ 241994 h 322911"/>
                <a:gd name="T66" fmla="*/ 42647 w 323656"/>
                <a:gd name="T67" fmla="*/ 241994 h 322911"/>
                <a:gd name="T68" fmla="*/ 0 w 323656"/>
                <a:gd name="T69" fmla="*/ 284542 h 322911"/>
                <a:gd name="T70" fmla="*/ 42647 w 323656"/>
                <a:gd name="T71" fmla="*/ 327090 h 322911"/>
                <a:gd name="T72" fmla="*/ 85293 w 323656"/>
                <a:gd name="T73" fmla="*/ 284542 h 322911"/>
                <a:gd name="T74" fmla="*/ 85293 w 323656"/>
                <a:gd name="T75" fmla="*/ 279413 h 322911"/>
                <a:gd name="T76" fmla="*/ 85293 w 323656"/>
                <a:gd name="T77" fmla="*/ 279413 h 322911"/>
                <a:gd name="T78" fmla="*/ 104332 w 323656"/>
                <a:gd name="T79" fmla="*/ 234491 h 322911"/>
                <a:gd name="T80" fmla="*/ 110043 w 323656"/>
                <a:gd name="T81" fmla="*/ 228887 h 322911"/>
                <a:gd name="T82" fmla="*/ 219996 w 323656"/>
                <a:gd name="T83" fmla="*/ 228887 h 322911"/>
                <a:gd name="T84" fmla="*/ 225326 w 323656"/>
                <a:gd name="T85" fmla="*/ 234206 h 322911"/>
                <a:gd name="T86" fmla="*/ 243223 w 323656"/>
                <a:gd name="T87" fmla="*/ 277799 h 322911"/>
                <a:gd name="T88" fmla="*/ 243223 w 323656"/>
                <a:gd name="T89" fmla="*/ 278463 h 322911"/>
                <a:gd name="T90" fmla="*/ 243223 w 323656"/>
                <a:gd name="T91" fmla="*/ 284067 h 322911"/>
                <a:gd name="T92" fmla="*/ 285869 w 323656"/>
                <a:gd name="T93" fmla="*/ 326615 h 322911"/>
                <a:gd name="T94" fmla="*/ 328516 w 323656"/>
                <a:gd name="T95" fmla="*/ 284067 h 322911"/>
                <a:gd name="T96" fmla="*/ 285869 w 323656"/>
                <a:gd name="T97" fmla="*/ 241519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B9F5493-A229-4499-9E19-98A45AFF2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" y="1122363"/>
              <a:ext cx="1400175" cy="1397000"/>
            </a:xfrm>
            <a:custGeom>
              <a:avLst/>
              <a:gdLst>
                <a:gd name="T0" fmla="*/ 1071306 w 1094721"/>
                <a:gd name="T1" fmla="*/ 483785 h 1092200"/>
                <a:gd name="T2" fmla="*/ 950410 w 1094721"/>
                <a:gd name="T3" fmla="*/ 483785 h 1092200"/>
                <a:gd name="T4" fmla="*/ 931372 w 1094721"/>
                <a:gd name="T5" fmla="*/ 513132 h 1092200"/>
                <a:gd name="T6" fmla="*/ 884822 w 1094721"/>
                <a:gd name="T7" fmla="*/ 533836 h 1092200"/>
                <a:gd name="T8" fmla="*/ 883394 w 1094721"/>
                <a:gd name="T9" fmla="*/ 533836 h 1092200"/>
                <a:gd name="T10" fmla="*/ 865403 w 1094721"/>
                <a:gd name="T11" fmla="*/ 498886 h 1092200"/>
                <a:gd name="T12" fmla="*/ 774801 w 1094721"/>
                <a:gd name="T13" fmla="*/ 498908 h 1092200"/>
                <a:gd name="T14" fmla="*/ 774823 w 1094721"/>
                <a:gd name="T15" fmla="*/ 589301 h 1092200"/>
                <a:gd name="T16" fmla="*/ 865403 w 1094721"/>
                <a:gd name="T17" fmla="*/ 589301 h 1092200"/>
                <a:gd name="T18" fmla="*/ 883489 w 1094721"/>
                <a:gd name="T19" fmla="*/ 552926 h 1092200"/>
                <a:gd name="T20" fmla="*/ 885298 w 1094721"/>
                <a:gd name="T21" fmla="*/ 552926 h 1092200"/>
                <a:gd name="T22" fmla="*/ 930705 w 1094721"/>
                <a:gd name="T23" fmla="*/ 573440 h 1092200"/>
                <a:gd name="T24" fmla="*/ 1040014 w 1094721"/>
                <a:gd name="T25" fmla="*/ 625584 h 1092200"/>
                <a:gd name="T26" fmla="*/ 1092279 w 1094721"/>
                <a:gd name="T27" fmla="*/ 516527 h 1092200"/>
                <a:gd name="T28" fmla="*/ 1071401 w 1094721"/>
                <a:gd name="T29" fmla="*/ 483880 h 1092200"/>
                <a:gd name="T30" fmla="*/ 487672 w 1094721"/>
                <a:gd name="T31" fmla="*/ 21167 h 1092200"/>
                <a:gd name="T32" fmla="*/ 488113 w 1094721"/>
                <a:gd name="T33" fmla="*/ 142048 h 1092200"/>
                <a:gd name="T34" fmla="*/ 518705 w 1094721"/>
                <a:gd name="T35" fmla="*/ 161538 h 1092200"/>
                <a:gd name="T36" fmla="*/ 538696 w 1094721"/>
                <a:gd name="T37" fmla="*/ 207411 h 1092200"/>
                <a:gd name="T38" fmla="*/ 538696 w 1094721"/>
                <a:gd name="T39" fmla="*/ 209595 h 1092200"/>
                <a:gd name="T40" fmla="*/ 502903 w 1094721"/>
                <a:gd name="T41" fmla="*/ 227545 h 1092200"/>
                <a:gd name="T42" fmla="*/ 502925 w 1094721"/>
                <a:gd name="T43" fmla="*/ 317938 h 1092200"/>
                <a:gd name="T44" fmla="*/ 593531 w 1094721"/>
                <a:gd name="T45" fmla="*/ 317916 h 1092200"/>
                <a:gd name="T46" fmla="*/ 593531 w 1094721"/>
                <a:gd name="T47" fmla="*/ 227545 h 1092200"/>
                <a:gd name="T48" fmla="*/ 557833 w 1094721"/>
                <a:gd name="T49" fmla="*/ 209595 h 1092200"/>
                <a:gd name="T50" fmla="*/ 557833 w 1094721"/>
                <a:gd name="T51" fmla="*/ 207031 h 1092200"/>
                <a:gd name="T52" fmla="*/ 581156 w 1094721"/>
                <a:gd name="T53" fmla="*/ 160304 h 1092200"/>
                <a:gd name="T54" fmla="*/ 586201 w 1094721"/>
                <a:gd name="T55" fmla="*/ 157739 h 1092200"/>
                <a:gd name="T56" fmla="*/ 608667 w 1094721"/>
                <a:gd name="T57" fmla="*/ 141784 h 1092200"/>
                <a:gd name="T58" fmla="*/ 600646 w 1094721"/>
                <a:gd name="T59" fmla="*/ 21167 h 1092200"/>
                <a:gd name="T60" fmla="*/ 487767 w 1094721"/>
                <a:gd name="T61" fmla="*/ 21167 h 1092200"/>
                <a:gd name="T62" fmla="*/ 577443 w 1094721"/>
                <a:gd name="T63" fmla="*/ 926838 h 1092200"/>
                <a:gd name="T64" fmla="*/ 557548 w 1094721"/>
                <a:gd name="T65" fmla="*/ 880776 h 1092200"/>
                <a:gd name="T66" fmla="*/ 557548 w 1094721"/>
                <a:gd name="T67" fmla="*/ 878686 h 1092200"/>
                <a:gd name="T68" fmla="*/ 593436 w 1094721"/>
                <a:gd name="T69" fmla="*/ 860736 h 1092200"/>
                <a:gd name="T70" fmla="*/ 593548 w 1094721"/>
                <a:gd name="T71" fmla="*/ 770209 h 1092200"/>
                <a:gd name="T72" fmla="*/ 502808 w 1094721"/>
                <a:gd name="T73" fmla="*/ 770097 h 1092200"/>
                <a:gd name="T74" fmla="*/ 502695 w 1094721"/>
                <a:gd name="T75" fmla="*/ 860624 h 1092200"/>
                <a:gd name="T76" fmla="*/ 502808 w 1094721"/>
                <a:gd name="T77" fmla="*/ 860736 h 1092200"/>
                <a:gd name="T78" fmla="*/ 538410 w 1094721"/>
                <a:gd name="T79" fmla="*/ 878686 h 1092200"/>
                <a:gd name="T80" fmla="*/ 538410 w 1094721"/>
                <a:gd name="T81" fmla="*/ 881251 h 1092200"/>
                <a:gd name="T82" fmla="*/ 515183 w 1094721"/>
                <a:gd name="T83" fmla="*/ 927883 h 1092200"/>
                <a:gd name="T84" fmla="*/ 510042 w 1094721"/>
                <a:gd name="T85" fmla="*/ 930447 h 1092200"/>
                <a:gd name="T86" fmla="*/ 487672 w 1094721"/>
                <a:gd name="T87" fmla="*/ 946878 h 1092200"/>
                <a:gd name="T88" fmla="*/ 487407 w 1094721"/>
                <a:gd name="T89" fmla="*/ 1067759 h 1092200"/>
                <a:gd name="T90" fmla="*/ 608571 w 1094721"/>
                <a:gd name="T91" fmla="*/ 1068024 h 1092200"/>
                <a:gd name="T92" fmla="*/ 608837 w 1094721"/>
                <a:gd name="T93" fmla="*/ 947142 h 1092200"/>
                <a:gd name="T94" fmla="*/ 608571 w 1094721"/>
                <a:gd name="T95" fmla="*/ 946878 h 1092200"/>
                <a:gd name="T96" fmla="*/ 577443 w 1094721"/>
                <a:gd name="T97" fmla="*/ 926838 h 1092200"/>
                <a:gd name="T98" fmla="*/ 229794 w 1094721"/>
                <a:gd name="T99" fmla="*/ 498791 h 1092200"/>
                <a:gd name="T100" fmla="*/ 211707 w 1094721"/>
                <a:gd name="T101" fmla="*/ 535261 h 1092200"/>
                <a:gd name="T102" fmla="*/ 209993 w 1094721"/>
                <a:gd name="T103" fmla="*/ 535261 h 1092200"/>
                <a:gd name="T104" fmla="*/ 164586 w 1094721"/>
                <a:gd name="T105" fmla="*/ 514746 h 1092200"/>
                <a:gd name="T106" fmla="*/ 55510 w 1094721"/>
                <a:gd name="T107" fmla="*/ 464636 h 1092200"/>
                <a:gd name="T108" fmla="*/ 5285 w 1094721"/>
                <a:gd name="T109" fmla="*/ 573461 h 1092200"/>
                <a:gd name="T110" fmla="*/ 114361 w 1094721"/>
                <a:gd name="T111" fmla="*/ 623571 h 1092200"/>
                <a:gd name="T112" fmla="*/ 164015 w 1094721"/>
                <a:gd name="T113" fmla="*/ 574960 h 1092200"/>
                <a:gd name="T114" fmla="*/ 210469 w 1094721"/>
                <a:gd name="T115" fmla="*/ 554255 h 1092200"/>
                <a:gd name="T116" fmla="*/ 211897 w 1094721"/>
                <a:gd name="T117" fmla="*/ 554255 h 1092200"/>
                <a:gd name="T118" fmla="*/ 229794 w 1094721"/>
                <a:gd name="T119" fmla="*/ 589206 h 1092200"/>
                <a:gd name="T120" fmla="*/ 320395 w 1094721"/>
                <a:gd name="T121" fmla="*/ 589184 h 1092200"/>
                <a:gd name="T122" fmla="*/ 320373 w 1094721"/>
                <a:gd name="T123" fmla="*/ 498791 h 1092200"/>
                <a:gd name="T124" fmla="*/ 229794 w 1094721"/>
                <a:gd name="T125" fmla="*/ 498791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7AF97162-CF3A-4227-B244-8B4E338CB50E}"/>
              </a:ext>
            </a:extLst>
          </p:cNvPr>
          <p:cNvSpPr>
            <a:spLocks/>
          </p:cNvSpPr>
          <p:nvPr userDrawn="1"/>
        </p:nvSpPr>
        <p:spPr bwMode="auto">
          <a:xfrm>
            <a:off x="6308725" y="1069975"/>
            <a:ext cx="682625" cy="973138"/>
          </a:xfrm>
          <a:custGeom>
            <a:avLst/>
            <a:gdLst>
              <a:gd name="T0" fmla="*/ 20561 w 533081"/>
              <a:gd name="T1" fmla="*/ 685332 h 759791"/>
              <a:gd name="T2" fmla="*/ 278729 w 533081"/>
              <a:gd name="T3" fmla="*/ 457964 h 759791"/>
              <a:gd name="T4" fmla="*/ 436465 w 533081"/>
              <a:gd name="T5" fmla="*/ 220529 h 759791"/>
              <a:gd name="T6" fmla="*/ 284156 w 533081"/>
              <a:gd name="T7" fmla="*/ 76169 h 759791"/>
              <a:gd name="T8" fmla="*/ 96145 w 533081"/>
              <a:gd name="T9" fmla="*/ 186054 h 759791"/>
              <a:gd name="T10" fmla="*/ 64826 w 533081"/>
              <a:gd name="T11" fmla="*/ 201155 h 759791"/>
              <a:gd name="T12" fmla="*/ 25892 w 533081"/>
              <a:gd name="T13" fmla="*/ 162691 h 759791"/>
              <a:gd name="T14" fmla="*/ 25892 w 533081"/>
              <a:gd name="T15" fmla="*/ 162690 h 759791"/>
              <a:gd name="T16" fmla="*/ 34555 w 533081"/>
              <a:gd name="T17" fmla="*/ 139042 h 759791"/>
              <a:gd name="T18" fmla="*/ 290533 w 533081"/>
              <a:gd name="T19" fmla="*/ 0 h 759791"/>
              <a:gd name="T20" fmla="*/ 524994 w 533081"/>
              <a:gd name="T21" fmla="*/ 213406 h 759791"/>
              <a:gd name="T22" fmla="*/ 524994 w 533081"/>
              <a:gd name="T23" fmla="*/ 215496 h 759791"/>
              <a:gd name="T24" fmla="*/ 333751 w 533081"/>
              <a:gd name="T25" fmla="*/ 508585 h 759791"/>
              <a:gd name="T26" fmla="*/ 131842 w 533081"/>
              <a:gd name="T27" fmla="*/ 687516 h 759791"/>
              <a:gd name="T28" fmla="*/ 498055 w 533081"/>
              <a:gd name="T29" fmla="*/ 687516 h 759791"/>
              <a:gd name="T30" fmla="*/ 538866 w 533081"/>
              <a:gd name="T31" fmla="*/ 724393 h 759791"/>
              <a:gd name="T32" fmla="*/ 501904 w 533081"/>
              <a:gd name="T33" fmla="*/ 765110 h 759791"/>
              <a:gd name="T34" fmla="*/ 498055 w 533081"/>
              <a:gd name="T35" fmla="*/ 765110 h 759791"/>
              <a:gd name="T36" fmla="*/ 43218 w 533081"/>
              <a:gd name="T37" fmla="*/ 765110 h 759791"/>
              <a:gd name="T38" fmla="*/ 123 w 533081"/>
              <a:gd name="T39" fmla="*/ 728383 h 759791"/>
              <a:gd name="T40" fmla="*/ 0 w 533081"/>
              <a:gd name="T41" fmla="*/ 725221 h 759791"/>
              <a:gd name="T42" fmla="*/ 20562 w 533081"/>
              <a:gd name="T43" fmla="*/ 685332 h 75979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33081" h="759791">
                <a:moveTo>
                  <a:pt x="20561" y="685332"/>
                </a:moveTo>
                <a:lnTo>
                  <a:pt x="278725" y="457964"/>
                </a:lnTo>
                <a:cubicBezTo>
                  <a:pt x="395432" y="354538"/>
                  <a:pt x="436461" y="296509"/>
                  <a:pt x="436461" y="220529"/>
                </a:cubicBezTo>
                <a:cubicBezTo>
                  <a:pt x="436461" y="132204"/>
                  <a:pt x="366208" y="76169"/>
                  <a:pt x="284152" y="76169"/>
                </a:cubicBezTo>
                <a:cubicBezTo>
                  <a:pt x="204189" y="76169"/>
                  <a:pt x="150215" y="114918"/>
                  <a:pt x="96145" y="186054"/>
                </a:cubicBezTo>
                <a:cubicBezTo>
                  <a:pt x="88754" y="195829"/>
                  <a:pt x="77095" y="201451"/>
                  <a:pt x="64826" y="201155"/>
                </a:cubicBezTo>
                <a:cubicBezTo>
                  <a:pt x="43429" y="201260"/>
                  <a:pt x="25998" y="184039"/>
                  <a:pt x="25892" y="162691"/>
                </a:cubicBezTo>
                <a:cubicBezTo>
                  <a:pt x="25892" y="162691"/>
                  <a:pt x="25892" y="162691"/>
                  <a:pt x="25892" y="162690"/>
                </a:cubicBezTo>
                <a:cubicBezTo>
                  <a:pt x="26002" y="154054"/>
                  <a:pt x="29057" y="145713"/>
                  <a:pt x="34555" y="139042"/>
                </a:cubicBezTo>
                <a:cubicBezTo>
                  <a:pt x="97192" y="51761"/>
                  <a:pt x="166302" y="0"/>
                  <a:pt x="290529" y="0"/>
                </a:cubicBezTo>
                <a:cubicBezTo>
                  <a:pt x="426656" y="0"/>
                  <a:pt x="524990" y="90510"/>
                  <a:pt x="524990" y="213406"/>
                </a:cubicBezTo>
                <a:lnTo>
                  <a:pt x="524990" y="215496"/>
                </a:lnTo>
                <a:cubicBezTo>
                  <a:pt x="524990" y="325476"/>
                  <a:pt x="466637" y="393287"/>
                  <a:pt x="333747" y="508585"/>
                </a:cubicBezTo>
                <a:lnTo>
                  <a:pt x="131842" y="687516"/>
                </a:lnTo>
                <a:lnTo>
                  <a:pt x="498051" y="687516"/>
                </a:lnTo>
                <a:cubicBezTo>
                  <a:pt x="519527" y="686456"/>
                  <a:pt x="537799" y="702966"/>
                  <a:pt x="538862" y="724393"/>
                </a:cubicBezTo>
                <a:cubicBezTo>
                  <a:pt x="539925" y="745820"/>
                  <a:pt x="523376" y="764049"/>
                  <a:pt x="501900" y="765110"/>
                </a:cubicBezTo>
                <a:cubicBezTo>
                  <a:pt x="500618" y="765173"/>
                  <a:pt x="499333" y="765173"/>
                  <a:pt x="498051" y="765110"/>
                </a:cubicBezTo>
                <a:lnTo>
                  <a:pt x="43218" y="765110"/>
                </a:lnTo>
                <a:cubicBezTo>
                  <a:pt x="21152" y="766841"/>
                  <a:pt x="1858" y="750398"/>
                  <a:pt x="123" y="728383"/>
                </a:cubicBezTo>
                <a:cubicBezTo>
                  <a:pt x="40" y="727331"/>
                  <a:pt x="-1" y="726276"/>
                  <a:pt x="0" y="725221"/>
                </a:cubicBezTo>
                <a:cubicBezTo>
                  <a:pt x="-5" y="709392"/>
                  <a:pt x="7653" y="694535"/>
                  <a:pt x="20562" y="685332"/>
                </a:cubicBezTo>
                <a:lnTo>
                  <a:pt x="20561" y="68533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230B079-3B8D-44E6-B1F9-FCD340B41694}"/>
              </a:ext>
            </a:extLst>
          </p:cNvPr>
          <p:cNvSpPr>
            <a:spLocks/>
          </p:cNvSpPr>
          <p:nvPr userDrawn="1"/>
        </p:nvSpPr>
        <p:spPr bwMode="auto">
          <a:xfrm>
            <a:off x="7108825" y="1069975"/>
            <a:ext cx="815975" cy="996950"/>
          </a:xfrm>
          <a:custGeom>
            <a:avLst/>
            <a:gdLst>
              <a:gd name="T0" fmla="*/ 0 w 637794"/>
              <a:gd name="T1" fmla="*/ 392052 h 778786"/>
              <a:gd name="T2" fmla="*/ 0 w 637794"/>
              <a:gd name="T3" fmla="*/ 390058 h 778786"/>
              <a:gd name="T4" fmla="*/ 320801 w 637794"/>
              <a:gd name="T5" fmla="*/ 0 h 778786"/>
              <a:gd name="T6" fmla="*/ 638461 w 637794"/>
              <a:gd name="T7" fmla="*/ 387873 h 778786"/>
              <a:gd name="T8" fmla="*/ 638461 w 637794"/>
              <a:gd name="T9" fmla="*/ 390058 h 778786"/>
              <a:gd name="T10" fmla="*/ 318707 w 637794"/>
              <a:gd name="T11" fmla="*/ 780116 h 778786"/>
              <a:gd name="T12" fmla="*/ 0 w 637794"/>
              <a:gd name="T13" fmla="*/ 392052 h 778786"/>
              <a:gd name="T14" fmla="*/ 549836 w 637794"/>
              <a:gd name="T15" fmla="*/ 392052 h 778786"/>
              <a:gd name="T16" fmla="*/ 549836 w 637794"/>
              <a:gd name="T17" fmla="*/ 390058 h 778786"/>
              <a:gd name="T18" fmla="*/ 318707 w 637794"/>
              <a:gd name="T19" fmla="*/ 77499 h 778786"/>
              <a:gd name="T20" fmla="*/ 88625 w 637794"/>
              <a:gd name="T21" fmla="*/ 387873 h 778786"/>
              <a:gd name="T22" fmla="*/ 88625 w 637794"/>
              <a:gd name="T23" fmla="*/ 390058 h 778786"/>
              <a:gd name="T24" fmla="*/ 320801 w 637794"/>
              <a:gd name="T25" fmla="*/ 702522 h 778786"/>
              <a:gd name="T26" fmla="*/ 549836 w 637794"/>
              <a:gd name="T27" fmla="*/ 392052 h 77878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37794" h="778786">
                <a:moveTo>
                  <a:pt x="0" y="392052"/>
                </a:moveTo>
                <a:lnTo>
                  <a:pt x="0" y="390058"/>
                </a:lnTo>
                <a:cubicBezTo>
                  <a:pt x="0" y="178836"/>
                  <a:pt x="126417" y="0"/>
                  <a:pt x="320801" y="0"/>
                </a:cubicBezTo>
                <a:cubicBezTo>
                  <a:pt x="515186" y="0"/>
                  <a:pt x="638461" y="176651"/>
                  <a:pt x="638461" y="387873"/>
                </a:cubicBezTo>
                <a:lnTo>
                  <a:pt x="638461" y="390058"/>
                </a:lnTo>
                <a:cubicBezTo>
                  <a:pt x="638461" y="601185"/>
                  <a:pt x="513091" y="780116"/>
                  <a:pt x="318707" y="780116"/>
                </a:cubicBezTo>
                <a:cubicBezTo>
                  <a:pt x="124322" y="780116"/>
                  <a:pt x="0" y="603274"/>
                  <a:pt x="0" y="392052"/>
                </a:cubicBezTo>
                <a:close/>
                <a:moveTo>
                  <a:pt x="549836" y="392052"/>
                </a:moveTo>
                <a:lnTo>
                  <a:pt x="549836" y="390058"/>
                </a:lnTo>
                <a:cubicBezTo>
                  <a:pt x="549836" y="225183"/>
                  <a:pt x="459117" y="77499"/>
                  <a:pt x="318707" y="77499"/>
                </a:cubicBezTo>
                <a:cubicBezTo>
                  <a:pt x="178297" y="77499"/>
                  <a:pt x="88625" y="221954"/>
                  <a:pt x="88625" y="387873"/>
                </a:cubicBezTo>
                <a:lnTo>
                  <a:pt x="88625" y="390058"/>
                </a:lnTo>
                <a:cubicBezTo>
                  <a:pt x="88625" y="554838"/>
                  <a:pt x="179344" y="702522"/>
                  <a:pt x="320801" y="702522"/>
                </a:cubicBezTo>
                <a:cubicBezTo>
                  <a:pt x="462258" y="702522"/>
                  <a:pt x="549836" y="556927"/>
                  <a:pt x="549836" y="3920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F112E5-378C-4167-9995-FA91D5F4AE2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555879" y="1118474"/>
            <a:ext cx="1508125" cy="868362"/>
            <a:chOff x="3358924" y="6679335"/>
            <a:chExt cx="1508746" cy="8686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3950B9-FC13-48B2-983D-C74547C4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924" y="6679335"/>
              <a:ext cx="150874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rgbClr val="7F7F7F"/>
                  </a:solidFill>
                  <a:latin typeface="SF Pro Display" pitchFamily="50" charset="0"/>
                </a:rPr>
                <a:t>IDG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F4AF05-C1C7-4494-B798-B3537CB75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924" y="7117114"/>
              <a:ext cx="150874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>
                      <a:lumMod val="75000"/>
                    </a:schemeClr>
                  </a:solidFill>
                  <a:latin typeface="SF Pro Display" pitchFamily="50" charset="0"/>
                </a:rPr>
                <a:t>Interactive</a:t>
              </a:r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  <a:latin typeface="SF Pro Display" pitchFamily="50" charset="0"/>
                </a:rPr>
                <a:t> </a:t>
              </a:r>
              <a:r>
                <a:rPr lang="en-US" altLang="zh-CN" sz="1100" dirty="0">
                  <a:solidFill>
                    <a:schemeClr val="bg1">
                      <a:lumMod val="75000"/>
                    </a:schemeClr>
                  </a:solidFill>
                  <a:latin typeface="SF Pro Display" pitchFamily="50" charset="0"/>
                </a:rPr>
                <a:t>Data</a:t>
              </a:r>
              <a:r>
                <a:rPr lang="zh-CN" altLang="en-US" sz="1100" dirty="0">
                  <a:solidFill>
                    <a:schemeClr val="bg1">
                      <a:lumMod val="75000"/>
                    </a:schemeClr>
                  </a:solidFill>
                  <a:latin typeface="SF Pro Display" pitchFamily="50" charset="0"/>
                </a:rPr>
                <a:t> </a:t>
              </a:r>
              <a:r>
                <a:rPr lang="en-US" altLang="zh-CN" sz="1100" dirty="0">
                  <a:solidFill>
                    <a:schemeClr val="bg1">
                      <a:lumMod val="75000"/>
                    </a:schemeClr>
                  </a:solidFill>
                  <a:latin typeface="SF Pro Display" pitchFamily="50" charset="0"/>
                </a:rPr>
                <a:t>Group</a:t>
              </a:r>
            </a:p>
            <a:p>
              <a:pPr algn="r"/>
              <a:r>
                <a:rPr lang="en-US" altLang="zh-CN" sz="1100" dirty="0">
                  <a:solidFill>
                    <a:schemeClr val="bg1">
                      <a:lumMod val="75000"/>
                    </a:schemeClr>
                  </a:solidFill>
                  <a:latin typeface="SF Pro Display" pitchFamily="50" charset="0"/>
                </a:rPr>
                <a:t>https://zjuidg.org</a:t>
              </a:r>
            </a:p>
          </p:txBody>
        </p:sp>
      </p:grp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FDFEDCD6-457E-42A2-B823-8E79D67632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1" y="1158975"/>
            <a:ext cx="815776" cy="81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133600" y="2776538"/>
            <a:ext cx="11658600" cy="2273387"/>
          </a:xfrm>
          <a:prstGeom prst="rect">
            <a:avLst/>
          </a:prstGeom>
        </p:spPr>
        <p:txBody>
          <a:bodyPr/>
          <a:lstStyle>
            <a:lvl1pPr algn="l">
              <a:defRPr sz="4600" b="1" i="0">
                <a:solidFill>
                  <a:schemeClr val="accent4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5138738"/>
            <a:ext cx="11658600" cy="1676400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3000" b="0" i="0">
                <a:solidFill>
                  <a:schemeClr val="tx1">
                    <a:lumMod val="50000"/>
                    <a:lumOff val="5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074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8800"/>
            <a:ext cx="12954000" cy="5918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Clr>
                <a:schemeClr val="tx2"/>
              </a:buClr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715963" indent="-358775">
              <a:buClr>
                <a:schemeClr val="bg2">
                  <a:lumMod val="75000"/>
                </a:schemeClr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074738" indent="-358775">
              <a:buClr>
                <a:schemeClr val="tx1"/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433513" indent="-358775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1778000" indent="-344488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482600"/>
            <a:ext cx="12954000" cy="11938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000" b="1">
                <a:solidFill>
                  <a:schemeClr val="bg2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822E11C2-564B-4801-A41E-62020D4381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57200" y="4826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91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8800"/>
            <a:ext cx="3657600" cy="5918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715963" indent="-358775">
              <a:buClr>
                <a:schemeClr val="bg2"/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074738" indent="-358775">
              <a:buClr>
                <a:schemeClr val="tx1"/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433513" indent="-358775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1778000" indent="-344488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482600"/>
            <a:ext cx="12954000" cy="11938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000" b="1">
                <a:solidFill>
                  <a:schemeClr val="bg2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 noChangeArrowheads="1"/>
          </p:cNvSpPr>
          <p:nvPr>
            <p:ph idx="10"/>
          </p:nvPr>
        </p:nvSpPr>
        <p:spPr bwMode="auto">
          <a:xfrm>
            <a:off x="4800600" y="1828800"/>
            <a:ext cx="8991600" cy="5918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715963" indent="-358775">
              <a:buClr>
                <a:schemeClr val="bg2"/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074738" indent="-358775">
              <a:buClr>
                <a:schemeClr val="tx1"/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433513" indent="-358775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1778000" indent="-344488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042C2F9A-E56D-4E15-9F5A-6C54C779F3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57200" y="4826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25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838200" y="3759200"/>
            <a:ext cx="5638800" cy="26415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800" b="0" i="0">
                <a:solidFill>
                  <a:schemeClr val="bg1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715963" indent="-358775">
              <a:buClr>
                <a:schemeClr val="accent3"/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074738" indent="-358775">
              <a:buClr>
                <a:schemeClr val="tx1"/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433513" indent="-358775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1778000" indent="-344488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2743200"/>
            <a:ext cx="7924800" cy="11938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l">
              <a:defRPr b="1">
                <a:solidFill>
                  <a:schemeClr val="accent4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506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482600"/>
            <a:ext cx="12954000" cy="11938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000" b="1">
                <a:solidFill>
                  <a:schemeClr val="bg2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10CD2FD-47BA-4492-A269-581A1DC5F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8800"/>
            <a:ext cx="12954000" cy="5918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715963" indent="-358775">
              <a:buClr>
                <a:schemeClr val="bg2"/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074738" indent="-358775">
              <a:buClr>
                <a:schemeClr val="tx1"/>
              </a:buClr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433513" indent="-358775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1778000" indent="-344488">
              <a:tabLst/>
              <a:defRPr b="0" i="0"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865AC3FB-CFAF-4404-82B5-3180808502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57200" y="4826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7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F1710E7-A923-474F-9FFF-B6E28361166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373188" y="4648200"/>
            <a:ext cx="5183188" cy="5172075"/>
            <a:chOff x="10363200" y="4648200"/>
            <a:chExt cx="5183333" cy="517139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6C47805-B4F1-4361-BDBE-E609A836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804" y="5678352"/>
              <a:ext cx="811236" cy="763486"/>
            </a:xfrm>
            <a:custGeom>
              <a:avLst/>
              <a:gdLst>
                <a:gd name="T0" fmla="*/ 73552591 w 171347"/>
                <a:gd name="T1" fmla="*/ 73297011 h 161455"/>
                <a:gd name="T2" fmla="*/ 12655271 w 171347"/>
                <a:gd name="T3" fmla="*/ 73382992 h 161455"/>
                <a:gd name="T4" fmla="*/ 12569404 w 171347"/>
                <a:gd name="T5" fmla="*/ 12626170 h 161455"/>
                <a:gd name="T6" fmla="*/ 73466615 w 171347"/>
                <a:gd name="T7" fmla="*/ 12540710 h 161455"/>
                <a:gd name="T8" fmla="*/ 73552591 w 171347"/>
                <a:gd name="T9" fmla="*/ 12626170 h 161455"/>
                <a:gd name="T10" fmla="*/ 73552591 w 171347"/>
                <a:gd name="T11" fmla="*/ 73297011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solidFill>
              <a:schemeClr val="accent3">
                <a:alpha val="12157"/>
              </a:schemeClr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4CA27BF-2388-4C3D-836B-31D1A514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8631" y="7960876"/>
              <a:ext cx="811236" cy="809518"/>
            </a:xfrm>
            <a:custGeom>
              <a:avLst/>
              <a:gdLst>
                <a:gd name="T0" fmla="*/ 12521629 w 171347"/>
                <a:gd name="T1" fmla="*/ 12673595 h 170953"/>
                <a:gd name="T2" fmla="*/ 73418840 w 171347"/>
                <a:gd name="T3" fmla="*/ 12492605 h 170953"/>
                <a:gd name="T4" fmla="*/ 73599830 w 171347"/>
                <a:gd name="T5" fmla="*/ 73248051 h 170953"/>
                <a:gd name="T6" fmla="*/ 12703046 w 171347"/>
                <a:gd name="T7" fmla="*/ 73428501 h 170953"/>
                <a:gd name="T8" fmla="*/ 12521629 w 171347"/>
                <a:gd name="T9" fmla="*/ 73248051 h 170953"/>
                <a:gd name="T10" fmla="*/ 12521629 w 171347"/>
                <a:gd name="T11" fmla="*/ 12673595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chemeClr val="accent3">
                <a:alpha val="12157"/>
              </a:schemeClr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922E34C-6B7A-4E6C-AA1A-48C8E4997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8631" y="5678352"/>
              <a:ext cx="811236" cy="763486"/>
            </a:xfrm>
            <a:custGeom>
              <a:avLst/>
              <a:gdLst>
                <a:gd name="T0" fmla="*/ 12569404 w 171347"/>
                <a:gd name="T1" fmla="*/ 12626170 h 161455"/>
                <a:gd name="T2" fmla="*/ 73466615 w 171347"/>
                <a:gd name="T3" fmla="*/ 12540710 h 161455"/>
                <a:gd name="T4" fmla="*/ 73552591 w 171347"/>
                <a:gd name="T5" fmla="*/ 73297011 h 161455"/>
                <a:gd name="T6" fmla="*/ 12655271 w 171347"/>
                <a:gd name="T7" fmla="*/ 73382992 h 161455"/>
                <a:gd name="T8" fmla="*/ 12569404 w 171347"/>
                <a:gd name="T9" fmla="*/ 73297011 h 161455"/>
                <a:gd name="T10" fmla="*/ 12569404 w 171347"/>
                <a:gd name="T11" fmla="*/ 12626170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solidFill>
              <a:schemeClr val="accent3">
                <a:alpha val="12157"/>
              </a:schemeClr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53EA3DC-7285-4D78-9706-05883AF87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9392" y="7960876"/>
              <a:ext cx="811236" cy="809518"/>
            </a:xfrm>
            <a:custGeom>
              <a:avLst/>
              <a:gdLst>
                <a:gd name="T0" fmla="*/ 12521629 w 171347"/>
                <a:gd name="T1" fmla="*/ 12673595 h 170953"/>
                <a:gd name="T2" fmla="*/ 73418840 w 171347"/>
                <a:gd name="T3" fmla="*/ 12492605 h 170953"/>
                <a:gd name="T4" fmla="*/ 73599830 w 171347"/>
                <a:gd name="T5" fmla="*/ 73248051 h 170953"/>
                <a:gd name="T6" fmla="*/ 12703046 w 171347"/>
                <a:gd name="T7" fmla="*/ 73428501 h 170953"/>
                <a:gd name="T8" fmla="*/ 12521629 w 171347"/>
                <a:gd name="T9" fmla="*/ 73248051 h 170953"/>
                <a:gd name="T10" fmla="*/ 12521629 w 171347"/>
                <a:gd name="T11" fmla="*/ 12673595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chemeClr val="accent3">
                <a:alpha val="12157"/>
              </a:schemeClr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3390BD-9C7F-4885-90F6-2D353781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7764" y="6446601"/>
              <a:ext cx="1531981" cy="1530148"/>
            </a:xfrm>
            <a:custGeom>
              <a:avLst/>
              <a:gdLst>
                <a:gd name="T0" fmla="*/ 143437402 w 323656"/>
                <a:gd name="T1" fmla="*/ 121578788 h 322911"/>
                <a:gd name="T2" fmla="*/ 140758083 w 323656"/>
                <a:gd name="T3" fmla="*/ 121578788 h 322911"/>
                <a:gd name="T4" fmla="*/ 118462592 w 323656"/>
                <a:gd name="T5" fmla="*/ 112031822 h 322911"/>
                <a:gd name="T6" fmla="*/ 115927003 w 323656"/>
                <a:gd name="T7" fmla="*/ 109453977 h 322911"/>
                <a:gd name="T8" fmla="*/ 115927003 w 323656"/>
                <a:gd name="T9" fmla="*/ 54464432 h 322911"/>
                <a:gd name="T10" fmla="*/ 118701867 w 323656"/>
                <a:gd name="T11" fmla="*/ 51696048 h 322911"/>
                <a:gd name="T12" fmla="*/ 140662557 w 323656"/>
                <a:gd name="T13" fmla="*/ 42769835 h 322911"/>
                <a:gd name="T14" fmla="*/ 140949584 w 323656"/>
                <a:gd name="T15" fmla="*/ 42769835 h 322911"/>
                <a:gd name="T16" fmla="*/ 143820404 w 323656"/>
                <a:gd name="T17" fmla="*/ 42769835 h 322911"/>
                <a:gd name="T18" fmla="*/ 165254474 w 323656"/>
                <a:gd name="T19" fmla="*/ 21384659 h 322911"/>
                <a:gd name="T20" fmla="*/ 143820404 w 323656"/>
                <a:gd name="T21" fmla="*/ 0 h 322911"/>
                <a:gd name="T22" fmla="*/ 122385885 w 323656"/>
                <a:gd name="T23" fmla="*/ 21384659 h 322911"/>
                <a:gd name="T24" fmla="*/ 122385885 w 323656"/>
                <a:gd name="T25" fmla="*/ 24010255 h 322911"/>
                <a:gd name="T26" fmla="*/ 122385885 w 323656"/>
                <a:gd name="T27" fmla="*/ 24010255 h 322911"/>
                <a:gd name="T28" fmla="*/ 112817333 w 323656"/>
                <a:gd name="T29" fmla="*/ 46302182 h 322911"/>
                <a:gd name="T30" fmla="*/ 110233453 w 323656"/>
                <a:gd name="T31" fmla="*/ 48927242 h 322911"/>
                <a:gd name="T32" fmla="*/ 54877721 w 323656"/>
                <a:gd name="T33" fmla="*/ 49261503 h 322911"/>
                <a:gd name="T34" fmla="*/ 52006900 w 323656"/>
                <a:gd name="T35" fmla="*/ 46445373 h 322911"/>
                <a:gd name="T36" fmla="*/ 43060067 w 323656"/>
                <a:gd name="T37" fmla="*/ 24535482 h 322911"/>
                <a:gd name="T38" fmla="*/ 43060067 w 323656"/>
                <a:gd name="T39" fmla="*/ 24201221 h 322911"/>
                <a:gd name="T40" fmla="*/ 43060067 w 323656"/>
                <a:gd name="T41" fmla="*/ 21384659 h 322911"/>
                <a:gd name="T42" fmla="*/ 21625457 w 323656"/>
                <a:gd name="T43" fmla="*/ 0 h 322911"/>
                <a:gd name="T44" fmla="*/ 191501 w 323656"/>
                <a:gd name="T45" fmla="*/ 21385175 h 322911"/>
                <a:gd name="T46" fmla="*/ 21625457 w 323656"/>
                <a:gd name="T47" fmla="*/ 42769835 h 322911"/>
                <a:gd name="T48" fmla="*/ 21673772 w 323656"/>
                <a:gd name="T49" fmla="*/ 42769835 h 322911"/>
                <a:gd name="T50" fmla="*/ 24257135 w 323656"/>
                <a:gd name="T51" fmla="*/ 42769835 h 322911"/>
                <a:gd name="T52" fmla="*/ 24257135 w 323656"/>
                <a:gd name="T53" fmla="*/ 42769835 h 322911"/>
                <a:gd name="T54" fmla="*/ 46600377 w 323656"/>
                <a:gd name="T55" fmla="*/ 52316289 h 322911"/>
                <a:gd name="T56" fmla="*/ 49327471 w 323656"/>
                <a:gd name="T57" fmla="*/ 55085071 h 322911"/>
                <a:gd name="T58" fmla="*/ 49327471 w 323656"/>
                <a:gd name="T59" fmla="*/ 109692713 h 322911"/>
                <a:gd name="T60" fmla="*/ 46361125 w 323656"/>
                <a:gd name="T61" fmla="*/ 112699809 h 322911"/>
                <a:gd name="T62" fmla="*/ 24352661 w 323656"/>
                <a:gd name="T63" fmla="*/ 121626449 h 322911"/>
                <a:gd name="T64" fmla="*/ 24352661 w 323656"/>
                <a:gd name="T65" fmla="*/ 121626449 h 322911"/>
                <a:gd name="T66" fmla="*/ 21434496 w 323656"/>
                <a:gd name="T67" fmla="*/ 121626449 h 322911"/>
                <a:gd name="T68" fmla="*/ 0 w 323656"/>
                <a:gd name="T69" fmla="*/ 143011198 h 322911"/>
                <a:gd name="T70" fmla="*/ 21434496 w 323656"/>
                <a:gd name="T71" fmla="*/ 164395862 h 322911"/>
                <a:gd name="T72" fmla="*/ 42868585 w 323656"/>
                <a:gd name="T73" fmla="*/ 143011198 h 322911"/>
                <a:gd name="T74" fmla="*/ 42868585 w 323656"/>
                <a:gd name="T75" fmla="*/ 140433377 h 322911"/>
                <a:gd name="T76" fmla="*/ 42868585 w 323656"/>
                <a:gd name="T77" fmla="*/ 140433377 h 322911"/>
                <a:gd name="T78" fmla="*/ 52437563 w 323656"/>
                <a:gd name="T79" fmla="*/ 117855498 h 322911"/>
                <a:gd name="T80" fmla="*/ 55307958 w 323656"/>
                <a:gd name="T81" fmla="*/ 115038918 h 322911"/>
                <a:gd name="T82" fmla="*/ 110568657 w 323656"/>
                <a:gd name="T83" fmla="*/ 115038918 h 322911"/>
                <a:gd name="T84" fmla="*/ 113247574 w 323656"/>
                <a:gd name="T85" fmla="*/ 117712198 h 322911"/>
                <a:gd name="T86" fmla="*/ 122242698 w 323656"/>
                <a:gd name="T87" fmla="*/ 139622175 h 322911"/>
                <a:gd name="T88" fmla="*/ 122242698 w 323656"/>
                <a:gd name="T89" fmla="*/ 139955901 h 322911"/>
                <a:gd name="T90" fmla="*/ 122242698 w 323656"/>
                <a:gd name="T91" fmla="*/ 142772486 h 322911"/>
                <a:gd name="T92" fmla="*/ 143676678 w 323656"/>
                <a:gd name="T93" fmla="*/ 164157121 h 322911"/>
                <a:gd name="T94" fmla="*/ 165111169 w 323656"/>
                <a:gd name="T95" fmla="*/ 142772486 h 322911"/>
                <a:gd name="T96" fmla="*/ 143676678 w 323656"/>
                <a:gd name="T97" fmla="*/ 121387713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solidFill>
              <a:schemeClr val="accent3">
                <a:alpha val="12157"/>
              </a:schemeClr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ED9A31-6FF3-4E75-8BE9-AF051D0B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200" y="4648200"/>
              <a:ext cx="5183333" cy="5171393"/>
            </a:xfrm>
            <a:custGeom>
              <a:avLst/>
              <a:gdLst>
                <a:gd name="T0" fmla="*/ 538436614 w 1094721"/>
                <a:gd name="T1" fmla="*/ 243149789 h 1092200"/>
                <a:gd name="T2" fmla="*/ 477674235 w 1094721"/>
                <a:gd name="T3" fmla="*/ 243149789 h 1092200"/>
                <a:gd name="T4" fmla="*/ 468105731 w 1094721"/>
                <a:gd name="T5" fmla="*/ 257899509 h 1092200"/>
                <a:gd name="T6" fmla="*/ 444709684 w 1094721"/>
                <a:gd name="T7" fmla="*/ 268305316 h 1092200"/>
                <a:gd name="T8" fmla="*/ 443992019 w 1094721"/>
                <a:gd name="T9" fmla="*/ 268305316 h 1092200"/>
                <a:gd name="T10" fmla="*/ 434949684 w 1094721"/>
                <a:gd name="T11" fmla="*/ 250739554 h 1092200"/>
                <a:gd name="T12" fmla="*/ 389413132 w 1094721"/>
                <a:gd name="T13" fmla="*/ 250750586 h 1092200"/>
                <a:gd name="T14" fmla="*/ 389424184 w 1094721"/>
                <a:gd name="T15" fmla="*/ 296181955 h 1092200"/>
                <a:gd name="T16" fmla="*/ 434949684 w 1094721"/>
                <a:gd name="T17" fmla="*/ 296181955 h 1092200"/>
                <a:gd name="T18" fmla="*/ 444039769 w 1094721"/>
                <a:gd name="T19" fmla="*/ 277900011 h 1092200"/>
                <a:gd name="T20" fmla="*/ 444948940 w 1094721"/>
                <a:gd name="T21" fmla="*/ 277900011 h 1092200"/>
                <a:gd name="T22" fmla="*/ 467770504 w 1094721"/>
                <a:gd name="T23" fmla="*/ 288210264 h 1092200"/>
                <a:gd name="T24" fmla="*/ 522709233 w 1094721"/>
                <a:gd name="T25" fmla="*/ 314417835 h 1092200"/>
                <a:gd name="T26" fmla="*/ 548977659 w 1094721"/>
                <a:gd name="T27" fmla="*/ 259605865 h 1092200"/>
                <a:gd name="T28" fmla="*/ 538484388 w 1094721"/>
                <a:gd name="T29" fmla="*/ 243197564 h 1092200"/>
                <a:gd name="T30" fmla="*/ 245104064 w 1094721"/>
                <a:gd name="T31" fmla="*/ 10638467 h 1092200"/>
                <a:gd name="T32" fmla="*/ 245325698 w 1094721"/>
                <a:gd name="T33" fmla="*/ 71393187 h 1092200"/>
                <a:gd name="T34" fmla="*/ 260701213 w 1094721"/>
                <a:gd name="T35" fmla="*/ 81188844 h 1092200"/>
                <a:gd name="T36" fmla="*/ 270748665 w 1094721"/>
                <a:gd name="T37" fmla="*/ 104244521 h 1092200"/>
                <a:gd name="T38" fmla="*/ 270748665 w 1094721"/>
                <a:gd name="T39" fmla="*/ 105342208 h 1092200"/>
                <a:gd name="T40" fmla="*/ 252759123 w 1094721"/>
                <a:gd name="T41" fmla="*/ 114363813 h 1092200"/>
                <a:gd name="T42" fmla="*/ 252770155 w 1094721"/>
                <a:gd name="T43" fmla="*/ 159795296 h 1092200"/>
                <a:gd name="T44" fmla="*/ 298306820 w 1094721"/>
                <a:gd name="T45" fmla="*/ 159784244 h 1092200"/>
                <a:gd name="T46" fmla="*/ 298306820 w 1094721"/>
                <a:gd name="T47" fmla="*/ 114363813 h 1092200"/>
                <a:gd name="T48" fmla="*/ 280364939 w 1094721"/>
                <a:gd name="T49" fmla="*/ 105342208 h 1092200"/>
                <a:gd name="T50" fmla="*/ 280364939 w 1094721"/>
                <a:gd name="T51" fmla="*/ 104053560 h 1092200"/>
                <a:gd name="T52" fmla="*/ 292087096 w 1094721"/>
                <a:gd name="T53" fmla="*/ 80568608 h 1092200"/>
                <a:gd name="T54" fmla="*/ 294622704 w 1094721"/>
                <a:gd name="T55" fmla="*/ 79279443 h 1092200"/>
                <a:gd name="T56" fmla="*/ 305914104 w 1094721"/>
                <a:gd name="T57" fmla="*/ 71260512 h 1092200"/>
                <a:gd name="T58" fmla="*/ 301882768 w 1094721"/>
                <a:gd name="T59" fmla="*/ 10638467 h 1092200"/>
                <a:gd name="T60" fmla="*/ 245151839 w 1094721"/>
                <a:gd name="T61" fmla="*/ 10638467 h 1092200"/>
                <a:gd name="T62" fmla="*/ 290221004 w 1094721"/>
                <a:gd name="T63" fmla="*/ 465827680 h 1092200"/>
                <a:gd name="T64" fmla="*/ 280221753 w 1094721"/>
                <a:gd name="T65" fmla="*/ 442676994 h 1092200"/>
                <a:gd name="T66" fmla="*/ 280221753 w 1094721"/>
                <a:gd name="T67" fmla="*/ 441626541 h 1092200"/>
                <a:gd name="T68" fmla="*/ 298259045 w 1094721"/>
                <a:gd name="T69" fmla="*/ 432604936 h 1092200"/>
                <a:gd name="T70" fmla="*/ 298315319 w 1094721"/>
                <a:gd name="T71" fmla="*/ 387106171 h 1092200"/>
                <a:gd name="T72" fmla="*/ 252711349 w 1094721"/>
                <a:gd name="T73" fmla="*/ 387049902 h 1092200"/>
                <a:gd name="T74" fmla="*/ 252654564 w 1094721"/>
                <a:gd name="T75" fmla="*/ 432548686 h 1092200"/>
                <a:gd name="T76" fmla="*/ 252711349 w 1094721"/>
                <a:gd name="T77" fmla="*/ 432604936 h 1092200"/>
                <a:gd name="T78" fmla="*/ 270604939 w 1094721"/>
                <a:gd name="T79" fmla="*/ 441626541 h 1092200"/>
                <a:gd name="T80" fmla="*/ 270604939 w 1094721"/>
                <a:gd name="T81" fmla="*/ 442915729 h 1092200"/>
                <a:gd name="T82" fmla="*/ 258931073 w 1094721"/>
                <a:gd name="T83" fmla="*/ 466352906 h 1092200"/>
                <a:gd name="T84" fmla="*/ 256347178 w 1094721"/>
                <a:gd name="T85" fmla="*/ 467641555 h 1092200"/>
                <a:gd name="T86" fmla="*/ 245104064 w 1094721"/>
                <a:gd name="T87" fmla="*/ 475899737 h 1092200"/>
                <a:gd name="T88" fmla="*/ 244970849 w 1094721"/>
                <a:gd name="T89" fmla="*/ 536654457 h 1092200"/>
                <a:gd name="T90" fmla="*/ 305865927 w 1094721"/>
                <a:gd name="T91" fmla="*/ 536787577 h 1092200"/>
                <a:gd name="T92" fmla="*/ 305999568 w 1094721"/>
                <a:gd name="T93" fmla="*/ 476032431 h 1092200"/>
                <a:gd name="T94" fmla="*/ 305865927 w 1094721"/>
                <a:gd name="T95" fmla="*/ 475899737 h 1092200"/>
                <a:gd name="T96" fmla="*/ 290221004 w 1094721"/>
                <a:gd name="T97" fmla="*/ 465827680 h 1092200"/>
                <a:gd name="T98" fmla="*/ 115494541 w 1094721"/>
                <a:gd name="T99" fmla="*/ 250691779 h 1092200"/>
                <a:gd name="T100" fmla="*/ 106404011 w 1094721"/>
                <a:gd name="T101" fmla="*/ 269021617 h 1092200"/>
                <a:gd name="T102" fmla="*/ 105542501 w 1094721"/>
                <a:gd name="T103" fmla="*/ 269021617 h 1092200"/>
                <a:gd name="T104" fmla="*/ 82720961 w 1094721"/>
                <a:gd name="T105" fmla="*/ 258710710 h 1092200"/>
                <a:gd name="T106" fmla="*/ 27899324 w 1094721"/>
                <a:gd name="T107" fmla="*/ 233525477 h 1092200"/>
                <a:gd name="T108" fmla="*/ 2656285 w 1094721"/>
                <a:gd name="T109" fmla="*/ 288220780 h 1092200"/>
                <a:gd name="T110" fmla="*/ 57477808 w 1094721"/>
                <a:gd name="T111" fmla="*/ 313406032 h 1092200"/>
                <a:gd name="T112" fmla="*/ 82433930 w 1094721"/>
                <a:gd name="T113" fmla="*/ 288974226 h 1092200"/>
                <a:gd name="T114" fmla="*/ 105781776 w 1094721"/>
                <a:gd name="T115" fmla="*/ 278567908 h 1092200"/>
                <a:gd name="T116" fmla="*/ 106499446 w 1094721"/>
                <a:gd name="T117" fmla="*/ 278567908 h 1092200"/>
                <a:gd name="T118" fmla="*/ 115494541 w 1094721"/>
                <a:gd name="T119" fmla="*/ 296134295 h 1092200"/>
                <a:gd name="T120" fmla="*/ 161030558 w 1094721"/>
                <a:gd name="T121" fmla="*/ 296123154 h 1092200"/>
                <a:gd name="T122" fmla="*/ 161019506 w 1094721"/>
                <a:gd name="T123" fmla="*/ 250691779 h 1092200"/>
                <a:gd name="T124" fmla="*/ 115494541 w 1094721"/>
                <a:gd name="T125" fmla="*/ 250691779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solidFill>
              <a:schemeClr val="accent3">
                <a:alpha val="12157"/>
              </a:schemeClr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B8CD45-997F-4A67-B68D-0367862F3B3D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895600" y="1214438"/>
            <a:ext cx="0" cy="5867400"/>
          </a:xfrm>
          <a:prstGeom prst="line">
            <a:avLst/>
          </a:prstGeom>
          <a:noFill/>
          <a:ln w="19050" algn="ctr">
            <a:solidFill>
              <a:schemeClr val="accent5">
                <a:alpha val="44000"/>
              </a:schemeClr>
            </a:solidFill>
            <a:prstDash val="lgDash"/>
            <a:round/>
            <a:headEnd/>
            <a:tailEnd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D8A576-5F9F-40D6-8DB1-FC568CB6234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38200" y="7680325"/>
            <a:ext cx="1644650" cy="322263"/>
            <a:chOff x="838538" y="7679834"/>
            <a:chExt cx="1644976" cy="322262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40DF88CB-1AE6-45AB-9AE8-A1797332B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682" y="7717934"/>
              <a:ext cx="204829" cy="227012"/>
            </a:xfrm>
            <a:custGeom>
              <a:avLst/>
              <a:gdLst>
                <a:gd name="T0" fmla="*/ 296922 w 694910"/>
                <a:gd name="T1" fmla="*/ 735103 h 769288"/>
                <a:gd name="T2" fmla="*/ 4298 w 694910"/>
                <a:gd name="T3" fmla="*/ 61639 h 769288"/>
                <a:gd name="T4" fmla="*/ 15 w 694910"/>
                <a:gd name="T5" fmla="*/ 42644 h 769288"/>
                <a:gd name="T6" fmla="*/ 43327 w 694910"/>
                <a:gd name="T7" fmla="*/ 475 h 769288"/>
                <a:gd name="T8" fmla="*/ 87783 w 694910"/>
                <a:gd name="T9" fmla="*/ 32956 h 769288"/>
                <a:gd name="T10" fmla="*/ 349945 w 694910"/>
                <a:gd name="T11" fmla="*/ 659788 h 769288"/>
                <a:gd name="T12" fmla="*/ 613249 w 694910"/>
                <a:gd name="T13" fmla="*/ 30297 h 769288"/>
                <a:gd name="T14" fmla="*/ 655515 w 694910"/>
                <a:gd name="T15" fmla="*/ 0 h 769288"/>
                <a:gd name="T16" fmla="*/ 697781 w 694910"/>
                <a:gd name="T17" fmla="*/ 41124 h 769288"/>
                <a:gd name="T18" fmla="*/ 694544 w 694910"/>
                <a:gd name="T19" fmla="*/ 58409 h 769288"/>
                <a:gd name="T20" fmla="*/ 400873 w 694910"/>
                <a:gd name="T21" fmla="*/ 735103 h 769288"/>
                <a:gd name="T22" fmla="*/ 351087 w 694910"/>
                <a:gd name="T23" fmla="*/ 770813 h 769288"/>
                <a:gd name="T24" fmla="*/ 346708 w 694910"/>
                <a:gd name="T25" fmla="*/ 770813 h 769288"/>
                <a:gd name="T26" fmla="*/ 296922 w 694910"/>
                <a:gd name="T27" fmla="*/ 735103 h 769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4910" h="769288">
                  <a:moveTo>
                    <a:pt x="296922" y="735099"/>
                  </a:moveTo>
                  <a:lnTo>
                    <a:pt x="4298" y="61639"/>
                  </a:lnTo>
                  <a:cubicBezTo>
                    <a:pt x="1308" y="55761"/>
                    <a:pt x="-164" y="49232"/>
                    <a:pt x="15" y="42644"/>
                  </a:cubicBezTo>
                  <a:cubicBezTo>
                    <a:pt x="970" y="19357"/>
                    <a:pt x="19970" y="859"/>
                    <a:pt x="43327" y="475"/>
                  </a:cubicBezTo>
                  <a:cubicBezTo>
                    <a:pt x="63560" y="774"/>
                    <a:pt x="81391" y="13802"/>
                    <a:pt x="87783" y="32956"/>
                  </a:cubicBezTo>
                  <a:lnTo>
                    <a:pt x="349945" y="659784"/>
                  </a:lnTo>
                  <a:lnTo>
                    <a:pt x="613249" y="30297"/>
                  </a:lnTo>
                  <a:cubicBezTo>
                    <a:pt x="620644" y="13182"/>
                    <a:pt x="636898" y="1532"/>
                    <a:pt x="655515" y="0"/>
                  </a:cubicBezTo>
                  <a:cubicBezTo>
                    <a:pt x="678496" y="-108"/>
                    <a:pt x="697313" y="18201"/>
                    <a:pt x="697781" y="41124"/>
                  </a:cubicBezTo>
                  <a:cubicBezTo>
                    <a:pt x="697866" y="47043"/>
                    <a:pt x="696766" y="52920"/>
                    <a:pt x="694544" y="58409"/>
                  </a:cubicBezTo>
                  <a:lnTo>
                    <a:pt x="400873" y="735099"/>
                  </a:lnTo>
                  <a:cubicBezTo>
                    <a:pt x="391354" y="756753"/>
                    <a:pt x="375933" y="770809"/>
                    <a:pt x="351087" y="770809"/>
                  </a:cubicBezTo>
                  <a:lnTo>
                    <a:pt x="346708" y="770809"/>
                  </a:lnTo>
                  <a:cubicBezTo>
                    <a:pt x="324025" y="771196"/>
                    <a:pt x="303780" y="756674"/>
                    <a:pt x="296922" y="7350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18E784F-718B-4C5B-A9C2-12CDEF2E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556" y="7717934"/>
              <a:ext cx="25405" cy="223837"/>
            </a:xfrm>
            <a:custGeom>
              <a:avLst/>
              <a:gdLst>
                <a:gd name="T0" fmla="*/ 0 w 85673"/>
                <a:gd name="T1" fmla="*/ 42738 h 759791"/>
                <a:gd name="T2" fmla="*/ 42841 w 85673"/>
                <a:gd name="T3" fmla="*/ 0 h 759791"/>
                <a:gd name="T4" fmla="*/ 85678 w 85673"/>
                <a:gd name="T5" fmla="*/ 42738 h 759791"/>
                <a:gd name="T6" fmla="*/ 85678 w 85673"/>
                <a:gd name="T7" fmla="*/ 723701 h 759791"/>
                <a:gd name="T8" fmla="*/ 42841 w 85673"/>
                <a:gd name="T9" fmla="*/ 766440 h 759791"/>
                <a:gd name="T10" fmla="*/ 0 w 85673"/>
                <a:gd name="T11" fmla="*/ 723701 h 7597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673" h="759791">
                  <a:moveTo>
                    <a:pt x="0" y="42738"/>
                  </a:moveTo>
                  <a:cubicBezTo>
                    <a:pt x="0" y="19135"/>
                    <a:pt x="19179" y="0"/>
                    <a:pt x="42837" y="0"/>
                  </a:cubicBezTo>
                  <a:cubicBezTo>
                    <a:pt x="66495" y="0"/>
                    <a:pt x="85674" y="19135"/>
                    <a:pt x="85674" y="42738"/>
                  </a:cubicBezTo>
                  <a:lnTo>
                    <a:pt x="85674" y="723701"/>
                  </a:lnTo>
                  <a:cubicBezTo>
                    <a:pt x="85674" y="747305"/>
                    <a:pt x="66495" y="766440"/>
                    <a:pt x="42837" y="766440"/>
                  </a:cubicBezTo>
                  <a:cubicBezTo>
                    <a:pt x="19179" y="766440"/>
                    <a:pt x="0" y="747305"/>
                    <a:pt x="0" y="723701"/>
                  </a:cubicBezTo>
                  <a:lnTo>
                    <a:pt x="0" y="427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4D98FE8-31D0-4537-AA4B-80B63B275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008" y="7716347"/>
              <a:ext cx="166720" cy="227011"/>
            </a:xfrm>
            <a:custGeom>
              <a:avLst/>
              <a:gdLst>
                <a:gd name="T0" fmla="*/ 16293 w 561639"/>
                <a:gd name="T1" fmla="*/ 676883 h 769288"/>
                <a:gd name="T2" fmla="*/ 15 w 561639"/>
                <a:gd name="T3" fmla="*/ 644402 h 769288"/>
                <a:gd name="T4" fmla="*/ 40750 w 561639"/>
                <a:gd name="T5" fmla="*/ 602240 h 769288"/>
                <a:gd name="T6" fmla="*/ 41234 w 561639"/>
                <a:gd name="T7" fmla="*/ 602234 h 769288"/>
                <a:gd name="T8" fmla="*/ 67222 w 561639"/>
                <a:gd name="T9" fmla="*/ 611731 h 769288"/>
                <a:gd name="T10" fmla="*/ 306732 w 561639"/>
                <a:gd name="T11" fmla="*/ 701956 h 769288"/>
                <a:gd name="T12" fmla="*/ 475795 w 561639"/>
                <a:gd name="T13" fmla="*/ 573267 h 769288"/>
                <a:gd name="T14" fmla="*/ 475795 w 561639"/>
                <a:gd name="T15" fmla="*/ 570892 h 769288"/>
                <a:gd name="T16" fmla="*/ 278551 w 561639"/>
                <a:gd name="T17" fmla="*/ 427102 h 769288"/>
                <a:gd name="T18" fmla="*/ 24004 w 561639"/>
                <a:gd name="T19" fmla="*/ 208658 h 769288"/>
                <a:gd name="T20" fmla="*/ 24004 w 561639"/>
                <a:gd name="T21" fmla="*/ 206473 h 769288"/>
                <a:gd name="T22" fmla="*/ 273124 w 561639"/>
                <a:gd name="T23" fmla="*/ 0 h 769288"/>
                <a:gd name="T24" fmla="*/ 514824 w 561639"/>
                <a:gd name="T25" fmla="*/ 74650 h 769288"/>
                <a:gd name="T26" fmla="*/ 533196 w 561639"/>
                <a:gd name="T27" fmla="*/ 109220 h 769288"/>
                <a:gd name="T28" fmla="*/ 492263 w 561639"/>
                <a:gd name="T29" fmla="*/ 150249 h 769288"/>
                <a:gd name="T30" fmla="*/ 492073 w 561639"/>
                <a:gd name="T31" fmla="*/ 150249 h 769288"/>
                <a:gd name="T32" fmla="*/ 467132 w 561639"/>
                <a:gd name="T33" fmla="*/ 142746 h 769288"/>
                <a:gd name="T34" fmla="*/ 271030 w 561639"/>
                <a:gd name="T35" fmla="*/ 76264 h 769288"/>
                <a:gd name="T36" fmla="*/ 109202 w 561639"/>
                <a:gd name="T37" fmla="*/ 198496 h 769288"/>
                <a:gd name="T38" fmla="*/ 109202 w 561639"/>
                <a:gd name="T39" fmla="*/ 200585 h 769288"/>
                <a:gd name="T40" fmla="*/ 315013 w 561639"/>
                <a:gd name="T41" fmla="*/ 347605 h 769288"/>
                <a:gd name="T42" fmla="*/ 562516 w 561639"/>
                <a:gd name="T43" fmla="*/ 561680 h 769288"/>
                <a:gd name="T44" fmla="*/ 562516 w 561639"/>
                <a:gd name="T45" fmla="*/ 563864 h 769288"/>
                <a:gd name="T46" fmla="*/ 303495 w 561639"/>
                <a:gd name="T47" fmla="*/ 777935 h 769288"/>
                <a:gd name="T48" fmla="*/ 16293 w 561639"/>
                <a:gd name="T49" fmla="*/ 676883 h 769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61639" h="769288">
                  <a:moveTo>
                    <a:pt x="16293" y="676879"/>
                  </a:moveTo>
                  <a:cubicBezTo>
                    <a:pt x="5763" y="669450"/>
                    <a:pt x="-346" y="657260"/>
                    <a:pt x="15" y="644398"/>
                  </a:cubicBezTo>
                  <a:cubicBezTo>
                    <a:pt x="-406" y="621533"/>
                    <a:pt x="17832" y="602656"/>
                    <a:pt x="40750" y="602236"/>
                  </a:cubicBezTo>
                  <a:cubicBezTo>
                    <a:pt x="40911" y="602233"/>
                    <a:pt x="41072" y="602231"/>
                    <a:pt x="41234" y="602230"/>
                  </a:cubicBezTo>
                  <a:cubicBezTo>
                    <a:pt x="50784" y="602031"/>
                    <a:pt x="60060" y="605421"/>
                    <a:pt x="67222" y="611727"/>
                  </a:cubicBezTo>
                  <a:cubicBezTo>
                    <a:pt x="138712" y="672510"/>
                    <a:pt x="210202" y="701952"/>
                    <a:pt x="306728" y="701952"/>
                  </a:cubicBezTo>
                  <a:cubicBezTo>
                    <a:pt x="408585" y="701952"/>
                    <a:pt x="475791" y="647817"/>
                    <a:pt x="475791" y="573263"/>
                  </a:cubicBezTo>
                  <a:lnTo>
                    <a:pt x="475791" y="570888"/>
                  </a:lnTo>
                  <a:cubicBezTo>
                    <a:pt x="475791" y="500608"/>
                    <a:pt x="437714" y="460623"/>
                    <a:pt x="278551" y="427098"/>
                  </a:cubicBezTo>
                  <a:cubicBezTo>
                    <a:pt x="104157" y="389108"/>
                    <a:pt x="24004" y="333074"/>
                    <a:pt x="24004" y="208658"/>
                  </a:cubicBezTo>
                  <a:lnTo>
                    <a:pt x="24004" y="206473"/>
                  </a:lnTo>
                  <a:cubicBezTo>
                    <a:pt x="24004" y="87566"/>
                    <a:pt x="128716" y="0"/>
                    <a:pt x="273124" y="0"/>
                  </a:cubicBezTo>
                  <a:cubicBezTo>
                    <a:pt x="372887" y="0"/>
                    <a:pt x="445424" y="24883"/>
                    <a:pt x="514820" y="74650"/>
                  </a:cubicBezTo>
                  <a:cubicBezTo>
                    <a:pt x="526052" y="82650"/>
                    <a:pt x="532857" y="95455"/>
                    <a:pt x="533192" y="109220"/>
                  </a:cubicBezTo>
                  <a:cubicBezTo>
                    <a:pt x="533245" y="131827"/>
                    <a:pt x="514918" y="150196"/>
                    <a:pt x="492259" y="150249"/>
                  </a:cubicBezTo>
                  <a:cubicBezTo>
                    <a:pt x="492195" y="150249"/>
                    <a:pt x="492132" y="150249"/>
                    <a:pt x="492069" y="150249"/>
                  </a:cubicBezTo>
                  <a:cubicBezTo>
                    <a:pt x="483148" y="150603"/>
                    <a:pt x="474365" y="147961"/>
                    <a:pt x="467128" y="142746"/>
                  </a:cubicBezTo>
                  <a:cubicBezTo>
                    <a:pt x="411067" y="99305"/>
                    <a:pt x="342013" y="75894"/>
                    <a:pt x="271030" y="76264"/>
                  </a:cubicBezTo>
                  <a:cubicBezTo>
                    <a:pt x="172410" y="76264"/>
                    <a:pt x="109202" y="130399"/>
                    <a:pt x="109202" y="198496"/>
                  </a:cubicBezTo>
                  <a:lnTo>
                    <a:pt x="109202" y="200585"/>
                  </a:lnTo>
                  <a:cubicBezTo>
                    <a:pt x="109202" y="272005"/>
                    <a:pt x="148231" y="311989"/>
                    <a:pt x="315009" y="347605"/>
                  </a:cubicBezTo>
                  <a:cubicBezTo>
                    <a:pt x="484073" y="384359"/>
                    <a:pt x="562512" y="445998"/>
                    <a:pt x="562512" y="561676"/>
                  </a:cubicBezTo>
                  <a:lnTo>
                    <a:pt x="562512" y="563860"/>
                  </a:lnTo>
                  <a:cubicBezTo>
                    <a:pt x="562512" y="693595"/>
                    <a:pt x="454087" y="777931"/>
                    <a:pt x="303491" y="777931"/>
                  </a:cubicBezTo>
                  <a:cubicBezTo>
                    <a:pt x="198804" y="779123"/>
                    <a:pt x="97070" y="743327"/>
                    <a:pt x="16293" y="6768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5595E63-D283-4A91-8C78-BE7310877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127" y="7717934"/>
              <a:ext cx="157193" cy="223837"/>
            </a:xfrm>
            <a:custGeom>
              <a:avLst/>
              <a:gdLst>
                <a:gd name="T0" fmla="*/ 6073 w 533081"/>
                <a:gd name="T1" fmla="*/ 202212 h 759791"/>
                <a:gd name="T2" fmla="*/ 82322 w 533081"/>
                <a:gd name="T3" fmla="*/ 135126 h 759791"/>
                <a:gd name="T4" fmla="*/ 128909 w 533081"/>
                <a:gd name="T5" fmla="*/ 65069 h 759791"/>
                <a:gd name="T6" fmla="*/ 83925 w 533081"/>
                <a:gd name="T7" fmla="*/ 22474 h 759791"/>
                <a:gd name="T8" fmla="*/ 28396 w 533081"/>
                <a:gd name="T9" fmla="*/ 54897 h 759791"/>
                <a:gd name="T10" fmla="*/ 19146 w 533081"/>
                <a:gd name="T11" fmla="*/ 59352 h 759791"/>
                <a:gd name="T12" fmla="*/ 7647 w 533081"/>
                <a:gd name="T13" fmla="*/ 48003 h 759791"/>
                <a:gd name="T14" fmla="*/ 7647 w 533081"/>
                <a:gd name="T15" fmla="*/ 48003 h 759791"/>
                <a:gd name="T16" fmla="*/ 10206 w 533081"/>
                <a:gd name="T17" fmla="*/ 41025 h 759791"/>
                <a:gd name="T18" fmla="*/ 85808 w 533081"/>
                <a:gd name="T19" fmla="*/ 0 h 759791"/>
                <a:gd name="T20" fmla="*/ 155056 w 533081"/>
                <a:gd name="T21" fmla="*/ 62967 h 759791"/>
                <a:gd name="T22" fmla="*/ 155056 w 533081"/>
                <a:gd name="T23" fmla="*/ 63584 h 759791"/>
                <a:gd name="T24" fmla="*/ 98572 w 533081"/>
                <a:gd name="T25" fmla="*/ 150062 h 759791"/>
                <a:gd name="T26" fmla="*/ 38939 w 533081"/>
                <a:gd name="T27" fmla="*/ 202857 h 759791"/>
                <a:gd name="T28" fmla="*/ 147099 w 533081"/>
                <a:gd name="T29" fmla="*/ 202857 h 759791"/>
                <a:gd name="T30" fmla="*/ 159153 w 533081"/>
                <a:gd name="T31" fmla="*/ 213738 h 759791"/>
                <a:gd name="T32" fmla="*/ 148236 w 533081"/>
                <a:gd name="T33" fmla="*/ 225751 h 759791"/>
                <a:gd name="T34" fmla="*/ 147099 w 533081"/>
                <a:gd name="T35" fmla="*/ 225751 h 759791"/>
                <a:gd name="T36" fmla="*/ 12764 w 533081"/>
                <a:gd name="T37" fmla="*/ 225751 h 759791"/>
                <a:gd name="T38" fmla="*/ 36 w 533081"/>
                <a:gd name="T39" fmla="*/ 214915 h 759791"/>
                <a:gd name="T40" fmla="*/ 0 w 533081"/>
                <a:gd name="T41" fmla="*/ 213982 h 759791"/>
                <a:gd name="T42" fmla="*/ 6073 w 533081"/>
                <a:gd name="T43" fmla="*/ 20221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37E02F4-6F26-4FB2-A1DE-280AA7E59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313" y="7714759"/>
              <a:ext cx="188949" cy="230187"/>
            </a:xfrm>
            <a:custGeom>
              <a:avLst/>
              <a:gdLst>
                <a:gd name="T0" fmla="*/ 0 w 637794"/>
                <a:gd name="T1" fmla="*/ 115678 h 778786"/>
                <a:gd name="T2" fmla="*/ 0 w 637794"/>
                <a:gd name="T3" fmla="*/ 115090 h 778786"/>
                <a:gd name="T4" fmla="*/ 94747 w 637794"/>
                <a:gd name="T5" fmla="*/ 0 h 778786"/>
                <a:gd name="T6" fmla="*/ 188567 w 637794"/>
                <a:gd name="T7" fmla="*/ 114445 h 778786"/>
                <a:gd name="T8" fmla="*/ 188567 w 637794"/>
                <a:gd name="T9" fmla="*/ 115090 h 778786"/>
                <a:gd name="T10" fmla="*/ 94129 w 637794"/>
                <a:gd name="T11" fmla="*/ 230179 h 778786"/>
                <a:gd name="T12" fmla="*/ 0 w 637794"/>
                <a:gd name="T13" fmla="*/ 115678 h 778786"/>
                <a:gd name="T14" fmla="*/ 162392 w 637794"/>
                <a:gd name="T15" fmla="*/ 115678 h 778786"/>
                <a:gd name="T16" fmla="*/ 162392 w 637794"/>
                <a:gd name="T17" fmla="*/ 115090 h 778786"/>
                <a:gd name="T18" fmla="*/ 94129 w 637794"/>
                <a:gd name="T19" fmla="*/ 22867 h 778786"/>
                <a:gd name="T20" fmla="*/ 26175 w 637794"/>
                <a:gd name="T21" fmla="*/ 114445 h 778786"/>
                <a:gd name="T22" fmla="*/ 26175 w 637794"/>
                <a:gd name="T23" fmla="*/ 115090 h 778786"/>
                <a:gd name="T24" fmla="*/ 94747 w 637794"/>
                <a:gd name="T25" fmla="*/ 207285 h 778786"/>
                <a:gd name="T26" fmla="*/ 162392 w 637794"/>
                <a:gd name="T27" fmla="*/ 115678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00071CD-5860-44C9-BFE6-5FCD1B5F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639" y="7743334"/>
              <a:ext cx="50810" cy="47625"/>
            </a:xfrm>
            <a:custGeom>
              <a:avLst/>
              <a:gdLst>
                <a:gd name="T0" fmla="*/ 146344 w 171347"/>
                <a:gd name="T1" fmla="*/ 145836 h 161455"/>
                <a:gd name="T2" fmla="*/ 25179 w 171347"/>
                <a:gd name="T3" fmla="*/ 146007 h 161455"/>
                <a:gd name="T4" fmla="*/ 25008 w 171347"/>
                <a:gd name="T5" fmla="*/ 25121 h 161455"/>
                <a:gd name="T6" fmla="*/ 146173 w 171347"/>
                <a:gd name="T7" fmla="*/ 24951 h 161455"/>
                <a:gd name="T8" fmla="*/ 146344 w 171347"/>
                <a:gd name="T9" fmla="*/ 25121 h 161455"/>
                <a:gd name="T10" fmla="*/ 146344 w 171347"/>
                <a:gd name="T11" fmla="*/ 145836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146340" y="145832"/>
                  </a:move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-8326" y="112669"/>
                    <a:pt x="-8403" y="58548"/>
                    <a:pt x="25008" y="25121"/>
                  </a:cubicBez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46226" y="25007"/>
                    <a:pt x="146283" y="25064"/>
                    <a:pt x="146340" y="25121"/>
                  </a:cubicBezTo>
                  <a:cubicBezTo>
                    <a:pt x="179684" y="58482"/>
                    <a:pt x="179684" y="112471"/>
                    <a:pt x="146340" y="1458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B98164A-941F-4C0D-805A-A9FB54717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542" y="7886208"/>
              <a:ext cx="50810" cy="50800"/>
            </a:xfrm>
            <a:custGeom>
              <a:avLst/>
              <a:gdLst>
                <a:gd name="T0" fmla="*/ 24913 w 171347"/>
                <a:gd name="T1" fmla="*/ 25216 h 170953"/>
                <a:gd name="T2" fmla="*/ 146078 w 171347"/>
                <a:gd name="T3" fmla="*/ 24856 h 170953"/>
                <a:gd name="T4" fmla="*/ 146438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2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7AD852D-9EFF-4B6B-A252-DBB03DEF2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542" y="7743334"/>
              <a:ext cx="50810" cy="47625"/>
            </a:xfrm>
            <a:custGeom>
              <a:avLst/>
              <a:gdLst>
                <a:gd name="T0" fmla="*/ 25008 w 171347"/>
                <a:gd name="T1" fmla="*/ 25121 h 161455"/>
                <a:gd name="T2" fmla="*/ 146173 w 171347"/>
                <a:gd name="T3" fmla="*/ 24951 h 161455"/>
                <a:gd name="T4" fmla="*/ 146344 w 171347"/>
                <a:gd name="T5" fmla="*/ 145836 h 161455"/>
                <a:gd name="T6" fmla="*/ 25179 w 171347"/>
                <a:gd name="T7" fmla="*/ 146007 h 161455"/>
                <a:gd name="T8" fmla="*/ 25008 w 171347"/>
                <a:gd name="T9" fmla="*/ 145836 h 161455"/>
                <a:gd name="T10" fmla="*/ 25008 w 171347"/>
                <a:gd name="T11" fmla="*/ 25121 h 1614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61455">
                  <a:moveTo>
                    <a:pt x="25008" y="25121"/>
                  </a:moveTo>
                  <a:cubicBezTo>
                    <a:pt x="58419" y="-8307"/>
                    <a:pt x="112664" y="-8383"/>
                    <a:pt x="146169" y="24951"/>
                  </a:cubicBezTo>
                  <a:cubicBezTo>
                    <a:pt x="179674" y="58284"/>
                    <a:pt x="179750" y="112405"/>
                    <a:pt x="146340" y="145832"/>
                  </a:cubicBezTo>
                  <a:cubicBezTo>
                    <a:pt x="112929" y="179260"/>
                    <a:pt x="58683" y="179336"/>
                    <a:pt x="25179" y="146003"/>
                  </a:cubicBezTo>
                  <a:cubicBezTo>
                    <a:pt x="25122" y="145946"/>
                    <a:pt x="25065" y="145889"/>
                    <a:pt x="25008" y="145832"/>
                  </a:cubicBezTo>
                  <a:cubicBezTo>
                    <a:pt x="-8336" y="112471"/>
                    <a:pt x="-8336" y="58482"/>
                    <a:pt x="25008" y="251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EC876C1-D75B-48DF-B356-14A33B10F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639" y="7886208"/>
              <a:ext cx="50810" cy="50800"/>
            </a:xfrm>
            <a:custGeom>
              <a:avLst/>
              <a:gdLst>
                <a:gd name="T0" fmla="*/ 24913 w 171347"/>
                <a:gd name="T1" fmla="*/ 25216 h 170953"/>
                <a:gd name="T2" fmla="*/ 146078 w 171347"/>
                <a:gd name="T3" fmla="*/ 24856 h 170953"/>
                <a:gd name="T4" fmla="*/ 146438 w 171347"/>
                <a:gd name="T5" fmla="*/ 145738 h 170953"/>
                <a:gd name="T6" fmla="*/ 25274 w 171347"/>
                <a:gd name="T7" fmla="*/ 146097 h 170953"/>
                <a:gd name="T8" fmla="*/ 24913 w 171347"/>
                <a:gd name="T9" fmla="*/ 145738 h 170953"/>
                <a:gd name="T10" fmla="*/ 24913 w 171347"/>
                <a:gd name="T11" fmla="*/ 25216 h 1709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1347" h="170953">
                  <a:moveTo>
                    <a:pt x="24913" y="25216"/>
                  </a:moveTo>
                  <a:cubicBezTo>
                    <a:pt x="58271" y="-8264"/>
                    <a:pt x="112517" y="-8425"/>
                    <a:pt x="146074" y="24856"/>
                  </a:cubicBezTo>
                  <a:cubicBezTo>
                    <a:pt x="179631" y="58137"/>
                    <a:pt x="179793" y="112258"/>
                    <a:pt x="146434" y="145738"/>
                  </a:cubicBezTo>
                  <a:cubicBezTo>
                    <a:pt x="113076" y="179217"/>
                    <a:pt x="58831" y="179378"/>
                    <a:pt x="25274" y="146097"/>
                  </a:cubicBezTo>
                  <a:cubicBezTo>
                    <a:pt x="25153" y="145978"/>
                    <a:pt x="25033" y="145858"/>
                    <a:pt x="24913" y="145738"/>
                  </a:cubicBezTo>
                  <a:cubicBezTo>
                    <a:pt x="-8304" y="112398"/>
                    <a:pt x="-8304" y="58555"/>
                    <a:pt x="24913" y="252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72CA755-ADBD-4685-A46C-CFA0C1F3E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73" y="7792547"/>
              <a:ext cx="95269" cy="95250"/>
            </a:xfrm>
            <a:custGeom>
              <a:avLst/>
              <a:gdLst>
                <a:gd name="T0" fmla="*/ 285393 w 323656"/>
                <a:gd name="T1" fmla="*/ 241899 h 322911"/>
                <a:gd name="T2" fmla="*/ 280062 w 323656"/>
                <a:gd name="T3" fmla="*/ 241899 h 322911"/>
                <a:gd name="T4" fmla="*/ 235702 w 323656"/>
                <a:gd name="T5" fmla="*/ 222904 h 322911"/>
                <a:gd name="T6" fmla="*/ 230657 w 323656"/>
                <a:gd name="T7" fmla="*/ 217775 h 322911"/>
                <a:gd name="T8" fmla="*/ 230657 w 323656"/>
                <a:gd name="T9" fmla="*/ 108365 h 322911"/>
                <a:gd name="T10" fmla="*/ 236178 w 323656"/>
                <a:gd name="T11" fmla="*/ 102857 h 322911"/>
                <a:gd name="T12" fmla="*/ 279872 w 323656"/>
                <a:gd name="T13" fmla="*/ 85097 h 322911"/>
                <a:gd name="T14" fmla="*/ 280443 w 323656"/>
                <a:gd name="T15" fmla="*/ 85097 h 322911"/>
                <a:gd name="T16" fmla="*/ 286155 w 323656"/>
                <a:gd name="T17" fmla="*/ 85097 h 322911"/>
                <a:gd name="T18" fmla="*/ 328801 w 323656"/>
                <a:gd name="T19" fmla="*/ 42548 h 322911"/>
                <a:gd name="T20" fmla="*/ 286155 w 323656"/>
                <a:gd name="T21" fmla="*/ 0 h 322911"/>
                <a:gd name="T22" fmla="*/ 243508 w 323656"/>
                <a:gd name="T23" fmla="*/ 42548 h 322911"/>
                <a:gd name="T24" fmla="*/ 243508 w 323656"/>
                <a:gd name="T25" fmla="*/ 47772 h 322911"/>
                <a:gd name="T26" fmla="*/ 243508 w 323656"/>
                <a:gd name="T27" fmla="*/ 47772 h 322911"/>
                <a:gd name="T28" fmla="*/ 224470 w 323656"/>
                <a:gd name="T29" fmla="*/ 92125 h 322911"/>
                <a:gd name="T30" fmla="*/ 219329 w 323656"/>
                <a:gd name="T31" fmla="*/ 97348 h 322911"/>
                <a:gd name="T32" fmla="*/ 109187 w 323656"/>
                <a:gd name="T33" fmla="*/ 98013 h 322911"/>
                <a:gd name="T34" fmla="*/ 103475 w 323656"/>
                <a:gd name="T35" fmla="*/ 92410 h 322911"/>
                <a:gd name="T36" fmla="*/ 85674 w 323656"/>
                <a:gd name="T37" fmla="*/ 48817 h 322911"/>
                <a:gd name="T38" fmla="*/ 85674 w 323656"/>
                <a:gd name="T39" fmla="*/ 48152 h 322911"/>
                <a:gd name="T40" fmla="*/ 85674 w 323656"/>
                <a:gd name="T41" fmla="*/ 42548 h 322911"/>
                <a:gd name="T42" fmla="*/ 43027 w 323656"/>
                <a:gd name="T43" fmla="*/ 0 h 322911"/>
                <a:gd name="T44" fmla="*/ 381 w 323656"/>
                <a:gd name="T45" fmla="*/ 42549 h 322911"/>
                <a:gd name="T46" fmla="*/ 43027 w 323656"/>
                <a:gd name="T47" fmla="*/ 85097 h 322911"/>
                <a:gd name="T48" fmla="*/ 43123 w 323656"/>
                <a:gd name="T49" fmla="*/ 85097 h 322911"/>
                <a:gd name="T50" fmla="*/ 48263 w 323656"/>
                <a:gd name="T51" fmla="*/ 85097 h 322911"/>
                <a:gd name="T52" fmla="*/ 48263 w 323656"/>
                <a:gd name="T53" fmla="*/ 85097 h 322911"/>
                <a:gd name="T54" fmla="*/ 92718 w 323656"/>
                <a:gd name="T55" fmla="*/ 104091 h 322911"/>
                <a:gd name="T56" fmla="*/ 98144 w 323656"/>
                <a:gd name="T57" fmla="*/ 109600 h 322911"/>
                <a:gd name="T58" fmla="*/ 98144 w 323656"/>
                <a:gd name="T59" fmla="*/ 218250 h 322911"/>
                <a:gd name="T60" fmla="*/ 92242 w 323656"/>
                <a:gd name="T61" fmla="*/ 224233 h 322911"/>
                <a:gd name="T62" fmla="*/ 48453 w 323656"/>
                <a:gd name="T63" fmla="*/ 241994 h 322911"/>
                <a:gd name="T64" fmla="*/ 48453 w 323656"/>
                <a:gd name="T65" fmla="*/ 241994 h 322911"/>
                <a:gd name="T66" fmla="*/ 42647 w 323656"/>
                <a:gd name="T67" fmla="*/ 241994 h 322911"/>
                <a:gd name="T68" fmla="*/ 0 w 323656"/>
                <a:gd name="T69" fmla="*/ 284542 h 322911"/>
                <a:gd name="T70" fmla="*/ 42647 w 323656"/>
                <a:gd name="T71" fmla="*/ 327090 h 322911"/>
                <a:gd name="T72" fmla="*/ 85293 w 323656"/>
                <a:gd name="T73" fmla="*/ 284542 h 322911"/>
                <a:gd name="T74" fmla="*/ 85293 w 323656"/>
                <a:gd name="T75" fmla="*/ 279413 h 322911"/>
                <a:gd name="T76" fmla="*/ 85293 w 323656"/>
                <a:gd name="T77" fmla="*/ 279413 h 322911"/>
                <a:gd name="T78" fmla="*/ 104332 w 323656"/>
                <a:gd name="T79" fmla="*/ 234491 h 322911"/>
                <a:gd name="T80" fmla="*/ 110043 w 323656"/>
                <a:gd name="T81" fmla="*/ 228887 h 322911"/>
                <a:gd name="T82" fmla="*/ 219996 w 323656"/>
                <a:gd name="T83" fmla="*/ 228887 h 322911"/>
                <a:gd name="T84" fmla="*/ 225326 w 323656"/>
                <a:gd name="T85" fmla="*/ 234206 h 322911"/>
                <a:gd name="T86" fmla="*/ 243223 w 323656"/>
                <a:gd name="T87" fmla="*/ 277799 h 322911"/>
                <a:gd name="T88" fmla="*/ 243223 w 323656"/>
                <a:gd name="T89" fmla="*/ 278463 h 322911"/>
                <a:gd name="T90" fmla="*/ 243223 w 323656"/>
                <a:gd name="T91" fmla="*/ 284067 h 322911"/>
                <a:gd name="T92" fmla="*/ 285869 w 323656"/>
                <a:gd name="T93" fmla="*/ 326615 h 322911"/>
                <a:gd name="T94" fmla="*/ 328516 w 323656"/>
                <a:gd name="T95" fmla="*/ 284067 h 322911"/>
                <a:gd name="T96" fmla="*/ 285869 w 323656"/>
                <a:gd name="T97" fmla="*/ 241519 h 3229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3656" h="322911">
                  <a:moveTo>
                    <a:pt x="285389" y="241899"/>
                  </a:moveTo>
                  <a:cubicBezTo>
                    <a:pt x="283614" y="241804"/>
                    <a:pt x="281834" y="241804"/>
                    <a:pt x="280058" y="241899"/>
                  </a:cubicBezTo>
                  <a:cubicBezTo>
                    <a:pt x="263288" y="241897"/>
                    <a:pt x="247253" y="235031"/>
                    <a:pt x="235698" y="222904"/>
                  </a:cubicBezTo>
                  <a:lnTo>
                    <a:pt x="230653" y="217775"/>
                  </a:lnTo>
                  <a:cubicBezTo>
                    <a:pt x="257112" y="186082"/>
                    <a:pt x="257112" y="140058"/>
                    <a:pt x="230653" y="108365"/>
                  </a:cubicBezTo>
                  <a:lnTo>
                    <a:pt x="236174" y="102857"/>
                  </a:lnTo>
                  <a:cubicBezTo>
                    <a:pt x="243123" y="96114"/>
                    <a:pt x="262067" y="82247"/>
                    <a:pt x="279868" y="85097"/>
                  </a:cubicBezTo>
                  <a:lnTo>
                    <a:pt x="280439" y="85097"/>
                  </a:lnTo>
                  <a:cubicBezTo>
                    <a:pt x="282340" y="85239"/>
                    <a:pt x="284250" y="85239"/>
                    <a:pt x="286151" y="85097"/>
                  </a:cubicBezTo>
                  <a:cubicBezTo>
                    <a:pt x="309704" y="85097"/>
                    <a:pt x="328797" y="66047"/>
                    <a:pt x="328797" y="42548"/>
                  </a:cubicBezTo>
                  <a:cubicBezTo>
                    <a:pt x="328797" y="19050"/>
                    <a:pt x="309704" y="0"/>
                    <a:pt x="286151" y="0"/>
                  </a:cubicBezTo>
                  <a:cubicBezTo>
                    <a:pt x="262598" y="0"/>
                    <a:pt x="243504" y="19050"/>
                    <a:pt x="243504" y="42548"/>
                  </a:cubicBezTo>
                  <a:cubicBezTo>
                    <a:pt x="243413" y="44288"/>
                    <a:pt x="243413" y="46032"/>
                    <a:pt x="243504" y="47772"/>
                  </a:cubicBezTo>
                  <a:cubicBezTo>
                    <a:pt x="243473" y="64525"/>
                    <a:pt x="236598" y="80542"/>
                    <a:pt x="224466" y="92125"/>
                  </a:cubicBezTo>
                  <a:cubicBezTo>
                    <a:pt x="224466" y="92125"/>
                    <a:pt x="222276" y="94214"/>
                    <a:pt x="219325" y="97348"/>
                  </a:cubicBezTo>
                  <a:cubicBezTo>
                    <a:pt x="187314" y="70877"/>
                    <a:pt x="140874" y="71158"/>
                    <a:pt x="109187" y="98013"/>
                  </a:cubicBezTo>
                  <a:lnTo>
                    <a:pt x="103475" y="92410"/>
                  </a:lnTo>
                  <a:cubicBezTo>
                    <a:pt x="96716" y="85477"/>
                    <a:pt x="82818" y="66577"/>
                    <a:pt x="85674" y="48817"/>
                  </a:cubicBezTo>
                  <a:lnTo>
                    <a:pt x="85674" y="48152"/>
                  </a:lnTo>
                  <a:cubicBezTo>
                    <a:pt x="85816" y="46287"/>
                    <a:pt x="85816" y="44413"/>
                    <a:pt x="85674" y="42548"/>
                  </a:cubicBezTo>
                  <a:cubicBezTo>
                    <a:pt x="85674" y="19050"/>
                    <a:pt x="66580" y="0"/>
                    <a:pt x="43027" y="0"/>
                  </a:cubicBezTo>
                  <a:cubicBezTo>
                    <a:pt x="19474" y="0"/>
                    <a:pt x="381" y="19050"/>
                    <a:pt x="381" y="42549"/>
                  </a:cubicBezTo>
                  <a:cubicBezTo>
                    <a:pt x="381" y="66047"/>
                    <a:pt x="19474" y="85097"/>
                    <a:pt x="43027" y="85097"/>
                  </a:cubicBezTo>
                  <a:cubicBezTo>
                    <a:pt x="43059" y="85097"/>
                    <a:pt x="43091" y="85097"/>
                    <a:pt x="43123" y="85097"/>
                  </a:cubicBezTo>
                  <a:cubicBezTo>
                    <a:pt x="44833" y="85245"/>
                    <a:pt x="46553" y="85245"/>
                    <a:pt x="48263" y="85097"/>
                  </a:cubicBezTo>
                  <a:cubicBezTo>
                    <a:pt x="65048" y="85160"/>
                    <a:pt x="81090" y="92014"/>
                    <a:pt x="92718" y="104091"/>
                  </a:cubicBezTo>
                  <a:cubicBezTo>
                    <a:pt x="92718" y="104091"/>
                    <a:pt x="94908" y="106466"/>
                    <a:pt x="98144" y="109600"/>
                  </a:cubicBezTo>
                  <a:cubicBezTo>
                    <a:pt x="72106" y="141158"/>
                    <a:pt x="72106" y="186692"/>
                    <a:pt x="98144" y="218250"/>
                  </a:cubicBezTo>
                  <a:lnTo>
                    <a:pt x="92242" y="224233"/>
                  </a:lnTo>
                  <a:cubicBezTo>
                    <a:pt x="85198" y="230882"/>
                    <a:pt x="66255" y="244748"/>
                    <a:pt x="48453" y="241994"/>
                  </a:cubicBezTo>
                  <a:cubicBezTo>
                    <a:pt x="46519" y="241895"/>
                    <a:pt x="44581" y="241895"/>
                    <a:pt x="42647" y="241994"/>
                  </a:cubicBezTo>
                  <a:cubicBezTo>
                    <a:pt x="19094" y="241994"/>
                    <a:pt x="0" y="261043"/>
                    <a:pt x="0" y="284542"/>
                  </a:cubicBezTo>
                  <a:cubicBezTo>
                    <a:pt x="0" y="308041"/>
                    <a:pt x="19094" y="327090"/>
                    <a:pt x="42647" y="327090"/>
                  </a:cubicBezTo>
                  <a:cubicBezTo>
                    <a:pt x="66200" y="327090"/>
                    <a:pt x="85293" y="308041"/>
                    <a:pt x="85293" y="284542"/>
                  </a:cubicBezTo>
                  <a:cubicBezTo>
                    <a:pt x="85391" y="282834"/>
                    <a:pt x="85391" y="281121"/>
                    <a:pt x="85293" y="279413"/>
                  </a:cubicBezTo>
                  <a:cubicBezTo>
                    <a:pt x="85133" y="262455"/>
                    <a:pt x="92027" y="246190"/>
                    <a:pt x="104332" y="234491"/>
                  </a:cubicBezTo>
                  <a:lnTo>
                    <a:pt x="110043" y="228887"/>
                  </a:lnTo>
                  <a:cubicBezTo>
                    <a:pt x="141860" y="255444"/>
                    <a:pt x="188175" y="255444"/>
                    <a:pt x="219992" y="228887"/>
                  </a:cubicBezTo>
                  <a:lnTo>
                    <a:pt x="225322" y="234206"/>
                  </a:lnTo>
                  <a:cubicBezTo>
                    <a:pt x="232081" y="241139"/>
                    <a:pt x="245979" y="260039"/>
                    <a:pt x="243219" y="277799"/>
                  </a:cubicBezTo>
                  <a:cubicBezTo>
                    <a:pt x="243219" y="277799"/>
                    <a:pt x="243219" y="278274"/>
                    <a:pt x="243219" y="278463"/>
                  </a:cubicBezTo>
                  <a:cubicBezTo>
                    <a:pt x="243074" y="280329"/>
                    <a:pt x="243074" y="282202"/>
                    <a:pt x="243219" y="284067"/>
                  </a:cubicBezTo>
                  <a:cubicBezTo>
                    <a:pt x="243219" y="307566"/>
                    <a:pt x="262312" y="326615"/>
                    <a:pt x="285865" y="326615"/>
                  </a:cubicBezTo>
                  <a:cubicBezTo>
                    <a:pt x="309418" y="326615"/>
                    <a:pt x="328512" y="307566"/>
                    <a:pt x="328512" y="284067"/>
                  </a:cubicBezTo>
                  <a:cubicBezTo>
                    <a:pt x="328512" y="260568"/>
                    <a:pt x="309418" y="241519"/>
                    <a:pt x="285865" y="241519"/>
                  </a:cubicBezTo>
                  <a:lnTo>
                    <a:pt x="285389" y="241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FF0003C-BA52-4A4B-A326-5B330CE17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538" y="7679834"/>
              <a:ext cx="323914" cy="322262"/>
            </a:xfrm>
            <a:custGeom>
              <a:avLst/>
              <a:gdLst>
                <a:gd name="T0" fmla="*/ 1071306 w 1094721"/>
                <a:gd name="T1" fmla="*/ 483785 h 1092200"/>
                <a:gd name="T2" fmla="*/ 950410 w 1094721"/>
                <a:gd name="T3" fmla="*/ 483785 h 1092200"/>
                <a:gd name="T4" fmla="*/ 931372 w 1094721"/>
                <a:gd name="T5" fmla="*/ 513132 h 1092200"/>
                <a:gd name="T6" fmla="*/ 884822 w 1094721"/>
                <a:gd name="T7" fmla="*/ 533836 h 1092200"/>
                <a:gd name="T8" fmla="*/ 883394 w 1094721"/>
                <a:gd name="T9" fmla="*/ 533836 h 1092200"/>
                <a:gd name="T10" fmla="*/ 865403 w 1094721"/>
                <a:gd name="T11" fmla="*/ 498886 h 1092200"/>
                <a:gd name="T12" fmla="*/ 774801 w 1094721"/>
                <a:gd name="T13" fmla="*/ 498908 h 1092200"/>
                <a:gd name="T14" fmla="*/ 774823 w 1094721"/>
                <a:gd name="T15" fmla="*/ 589301 h 1092200"/>
                <a:gd name="T16" fmla="*/ 865403 w 1094721"/>
                <a:gd name="T17" fmla="*/ 589301 h 1092200"/>
                <a:gd name="T18" fmla="*/ 883489 w 1094721"/>
                <a:gd name="T19" fmla="*/ 552926 h 1092200"/>
                <a:gd name="T20" fmla="*/ 885298 w 1094721"/>
                <a:gd name="T21" fmla="*/ 552926 h 1092200"/>
                <a:gd name="T22" fmla="*/ 930705 w 1094721"/>
                <a:gd name="T23" fmla="*/ 573440 h 1092200"/>
                <a:gd name="T24" fmla="*/ 1040014 w 1094721"/>
                <a:gd name="T25" fmla="*/ 625584 h 1092200"/>
                <a:gd name="T26" fmla="*/ 1092279 w 1094721"/>
                <a:gd name="T27" fmla="*/ 516527 h 1092200"/>
                <a:gd name="T28" fmla="*/ 1071401 w 1094721"/>
                <a:gd name="T29" fmla="*/ 483880 h 1092200"/>
                <a:gd name="T30" fmla="*/ 487672 w 1094721"/>
                <a:gd name="T31" fmla="*/ 21167 h 1092200"/>
                <a:gd name="T32" fmla="*/ 488113 w 1094721"/>
                <a:gd name="T33" fmla="*/ 142048 h 1092200"/>
                <a:gd name="T34" fmla="*/ 518705 w 1094721"/>
                <a:gd name="T35" fmla="*/ 161538 h 1092200"/>
                <a:gd name="T36" fmla="*/ 538696 w 1094721"/>
                <a:gd name="T37" fmla="*/ 207411 h 1092200"/>
                <a:gd name="T38" fmla="*/ 538696 w 1094721"/>
                <a:gd name="T39" fmla="*/ 209595 h 1092200"/>
                <a:gd name="T40" fmla="*/ 502903 w 1094721"/>
                <a:gd name="T41" fmla="*/ 227545 h 1092200"/>
                <a:gd name="T42" fmla="*/ 502925 w 1094721"/>
                <a:gd name="T43" fmla="*/ 317938 h 1092200"/>
                <a:gd name="T44" fmla="*/ 593531 w 1094721"/>
                <a:gd name="T45" fmla="*/ 317916 h 1092200"/>
                <a:gd name="T46" fmla="*/ 593531 w 1094721"/>
                <a:gd name="T47" fmla="*/ 227545 h 1092200"/>
                <a:gd name="T48" fmla="*/ 557833 w 1094721"/>
                <a:gd name="T49" fmla="*/ 209595 h 1092200"/>
                <a:gd name="T50" fmla="*/ 557833 w 1094721"/>
                <a:gd name="T51" fmla="*/ 207031 h 1092200"/>
                <a:gd name="T52" fmla="*/ 581156 w 1094721"/>
                <a:gd name="T53" fmla="*/ 160304 h 1092200"/>
                <a:gd name="T54" fmla="*/ 586201 w 1094721"/>
                <a:gd name="T55" fmla="*/ 157739 h 1092200"/>
                <a:gd name="T56" fmla="*/ 608667 w 1094721"/>
                <a:gd name="T57" fmla="*/ 141784 h 1092200"/>
                <a:gd name="T58" fmla="*/ 600646 w 1094721"/>
                <a:gd name="T59" fmla="*/ 21167 h 1092200"/>
                <a:gd name="T60" fmla="*/ 487767 w 1094721"/>
                <a:gd name="T61" fmla="*/ 21167 h 1092200"/>
                <a:gd name="T62" fmla="*/ 577443 w 1094721"/>
                <a:gd name="T63" fmla="*/ 926838 h 1092200"/>
                <a:gd name="T64" fmla="*/ 557548 w 1094721"/>
                <a:gd name="T65" fmla="*/ 880776 h 1092200"/>
                <a:gd name="T66" fmla="*/ 557548 w 1094721"/>
                <a:gd name="T67" fmla="*/ 878686 h 1092200"/>
                <a:gd name="T68" fmla="*/ 593436 w 1094721"/>
                <a:gd name="T69" fmla="*/ 860736 h 1092200"/>
                <a:gd name="T70" fmla="*/ 593548 w 1094721"/>
                <a:gd name="T71" fmla="*/ 770209 h 1092200"/>
                <a:gd name="T72" fmla="*/ 502808 w 1094721"/>
                <a:gd name="T73" fmla="*/ 770097 h 1092200"/>
                <a:gd name="T74" fmla="*/ 502695 w 1094721"/>
                <a:gd name="T75" fmla="*/ 860624 h 1092200"/>
                <a:gd name="T76" fmla="*/ 502808 w 1094721"/>
                <a:gd name="T77" fmla="*/ 860736 h 1092200"/>
                <a:gd name="T78" fmla="*/ 538410 w 1094721"/>
                <a:gd name="T79" fmla="*/ 878686 h 1092200"/>
                <a:gd name="T80" fmla="*/ 538410 w 1094721"/>
                <a:gd name="T81" fmla="*/ 881251 h 1092200"/>
                <a:gd name="T82" fmla="*/ 515183 w 1094721"/>
                <a:gd name="T83" fmla="*/ 927883 h 1092200"/>
                <a:gd name="T84" fmla="*/ 510042 w 1094721"/>
                <a:gd name="T85" fmla="*/ 930447 h 1092200"/>
                <a:gd name="T86" fmla="*/ 487672 w 1094721"/>
                <a:gd name="T87" fmla="*/ 946878 h 1092200"/>
                <a:gd name="T88" fmla="*/ 487407 w 1094721"/>
                <a:gd name="T89" fmla="*/ 1067759 h 1092200"/>
                <a:gd name="T90" fmla="*/ 608571 w 1094721"/>
                <a:gd name="T91" fmla="*/ 1068024 h 1092200"/>
                <a:gd name="T92" fmla="*/ 608837 w 1094721"/>
                <a:gd name="T93" fmla="*/ 947142 h 1092200"/>
                <a:gd name="T94" fmla="*/ 608571 w 1094721"/>
                <a:gd name="T95" fmla="*/ 946878 h 1092200"/>
                <a:gd name="T96" fmla="*/ 577443 w 1094721"/>
                <a:gd name="T97" fmla="*/ 926838 h 1092200"/>
                <a:gd name="T98" fmla="*/ 229794 w 1094721"/>
                <a:gd name="T99" fmla="*/ 498791 h 1092200"/>
                <a:gd name="T100" fmla="*/ 211707 w 1094721"/>
                <a:gd name="T101" fmla="*/ 535261 h 1092200"/>
                <a:gd name="T102" fmla="*/ 209993 w 1094721"/>
                <a:gd name="T103" fmla="*/ 535261 h 1092200"/>
                <a:gd name="T104" fmla="*/ 164586 w 1094721"/>
                <a:gd name="T105" fmla="*/ 514746 h 1092200"/>
                <a:gd name="T106" fmla="*/ 55510 w 1094721"/>
                <a:gd name="T107" fmla="*/ 464636 h 1092200"/>
                <a:gd name="T108" fmla="*/ 5285 w 1094721"/>
                <a:gd name="T109" fmla="*/ 573461 h 1092200"/>
                <a:gd name="T110" fmla="*/ 114361 w 1094721"/>
                <a:gd name="T111" fmla="*/ 623571 h 1092200"/>
                <a:gd name="T112" fmla="*/ 164015 w 1094721"/>
                <a:gd name="T113" fmla="*/ 574960 h 1092200"/>
                <a:gd name="T114" fmla="*/ 210469 w 1094721"/>
                <a:gd name="T115" fmla="*/ 554255 h 1092200"/>
                <a:gd name="T116" fmla="*/ 211897 w 1094721"/>
                <a:gd name="T117" fmla="*/ 554255 h 1092200"/>
                <a:gd name="T118" fmla="*/ 229794 w 1094721"/>
                <a:gd name="T119" fmla="*/ 589206 h 1092200"/>
                <a:gd name="T120" fmla="*/ 320395 w 1094721"/>
                <a:gd name="T121" fmla="*/ 589184 h 1092200"/>
                <a:gd name="T122" fmla="*/ 320373 w 1094721"/>
                <a:gd name="T123" fmla="*/ 498791 h 1092200"/>
                <a:gd name="T124" fmla="*/ 229794 w 1094721"/>
                <a:gd name="T125" fmla="*/ 498791 h 1092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94721" h="1092200">
                  <a:moveTo>
                    <a:pt x="1071302" y="483785"/>
                  </a:moveTo>
                  <a:cubicBezTo>
                    <a:pt x="1037874" y="450580"/>
                    <a:pt x="983833" y="450580"/>
                    <a:pt x="950406" y="483785"/>
                  </a:cubicBezTo>
                  <a:cubicBezTo>
                    <a:pt x="942030" y="492097"/>
                    <a:pt x="935538" y="502104"/>
                    <a:pt x="931368" y="513132"/>
                  </a:cubicBezTo>
                  <a:cubicBezTo>
                    <a:pt x="921087" y="532126"/>
                    <a:pt x="894242" y="533931"/>
                    <a:pt x="884818" y="533836"/>
                  </a:cubicBezTo>
                  <a:lnTo>
                    <a:pt x="883390" y="533836"/>
                  </a:lnTo>
                  <a:cubicBezTo>
                    <a:pt x="881171" y="520606"/>
                    <a:pt x="874883" y="508392"/>
                    <a:pt x="865399" y="498886"/>
                  </a:cubicBezTo>
                  <a:cubicBezTo>
                    <a:pt x="840374" y="473930"/>
                    <a:pt x="799810" y="473940"/>
                    <a:pt x="774797" y="498908"/>
                  </a:cubicBezTo>
                  <a:cubicBezTo>
                    <a:pt x="749784" y="523875"/>
                    <a:pt x="749794" y="564346"/>
                    <a:pt x="774819" y="589301"/>
                  </a:cubicBezTo>
                  <a:cubicBezTo>
                    <a:pt x="799836" y="614247"/>
                    <a:pt x="840382" y="614247"/>
                    <a:pt x="865399" y="589301"/>
                  </a:cubicBezTo>
                  <a:cubicBezTo>
                    <a:pt x="875288" y="579501"/>
                    <a:pt x="881648" y="566711"/>
                    <a:pt x="883485" y="552926"/>
                  </a:cubicBezTo>
                  <a:lnTo>
                    <a:pt x="885294" y="552926"/>
                  </a:lnTo>
                  <a:cubicBezTo>
                    <a:pt x="894813" y="552926"/>
                    <a:pt x="921658" y="555300"/>
                    <a:pt x="930701" y="573440"/>
                  </a:cubicBezTo>
                  <a:cubicBezTo>
                    <a:pt x="946454" y="617955"/>
                    <a:pt x="995393" y="641300"/>
                    <a:pt x="1040010" y="625584"/>
                  </a:cubicBezTo>
                  <a:cubicBezTo>
                    <a:pt x="1084628" y="609868"/>
                    <a:pt x="1108027" y="561042"/>
                    <a:pt x="1092275" y="516527"/>
                  </a:cubicBezTo>
                  <a:cubicBezTo>
                    <a:pt x="1087911" y="504194"/>
                    <a:pt x="1080768" y="493025"/>
                    <a:pt x="1071397" y="483880"/>
                  </a:cubicBezTo>
                  <a:lnTo>
                    <a:pt x="1071302" y="483785"/>
                  </a:lnTo>
                  <a:close/>
                  <a:moveTo>
                    <a:pt x="487672" y="21167"/>
                  </a:moveTo>
                  <a:cubicBezTo>
                    <a:pt x="454336" y="54669"/>
                    <a:pt x="454534" y="108789"/>
                    <a:pt x="488113" y="142048"/>
                  </a:cubicBezTo>
                  <a:cubicBezTo>
                    <a:pt x="496798" y="150650"/>
                    <a:pt x="507230" y="157296"/>
                    <a:pt x="518705" y="161538"/>
                  </a:cubicBezTo>
                  <a:cubicBezTo>
                    <a:pt x="537744" y="171985"/>
                    <a:pt x="538791" y="198198"/>
                    <a:pt x="538696" y="207411"/>
                  </a:cubicBezTo>
                  <a:cubicBezTo>
                    <a:pt x="538696" y="207980"/>
                    <a:pt x="538696" y="208740"/>
                    <a:pt x="538696" y="209595"/>
                  </a:cubicBezTo>
                  <a:cubicBezTo>
                    <a:pt x="525130" y="211548"/>
                    <a:pt x="512568" y="217848"/>
                    <a:pt x="502903" y="227545"/>
                  </a:cubicBezTo>
                  <a:cubicBezTo>
                    <a:pt x="477890" y="252513"/>
                    <a:pt x="477900" y="292983"/>
                    <a:pt x="502925" y="317938"/>
                  </a:cubicBezTo>
                  <a:cubicBezTo>
                    <a:pt x="527950" y="342893"/>
                    <a:pt x="568514" y="342883"/>
                    <a:pt x="593527" y="317916"/>
                  </a:cubicBezTo>
                  <a:cubicBezTo>
                    <a:pt x="618531" y="292957"/>
                    <a:pt x="618531" y="252504"/>
                    <a:pt x="593527" y="227545"/>
                  </a:cubicBezTo>
                  <a:cubicBezTo>
                    <a:pt x="583883" y="217872"/>
                    <a:pt x="571359" y="211575"/>
                    <a:pt x="557829" y="209595"/>
                  </a:cubicBezTo>
                  <a:lnTo>
                    <a:pt x="557829" y="207031"/>
                  </a:lnTo>
                  <a:cubicBezTo>
                    <a:pt x="557829" y="196584"/>
                    <a:pt x="560400" y="167901"/>
                    <a:pt x="581152" y="160304"/>
                  </a:cubicBezTo>
                  <a:cubicBezTo>
                    <a:pt x="582959" y="159721"/>
                    <a:pt x="584662" y="158856"/>
                    <a:pt x="586197" y="157739"/>
                  </a:cubicBezTo>
                  <a:cubicBezTo>
                    <a:pt x="594531" y="153719"/>
                    <a:pt x="602126" y="148324"/>
                    <a:pt x="608663" y="141784"/>
                  </a:cubicBezTo>
                  <a:cubicBezTo>
                    <a:pt x="639832" y="106266"/>
                    <a:pt x="636241" y="52264"/>
                    <a:pt x="600642" y="21167"/>
                  </a:cubicBezTo>
                  <a:cubicBezTo>
                    <a:pt x="568334" y="-7056"/>
                    <a:pt x="520075" y="-7056"/>
                    <a:pt x="487767" y="21167"/>
                  </a:cubicBezTo>
                  <a:lnTo>
                    <a:pt x="487672" y="21167"/>
                  </a:lnTo>
                  <a:close/>
                  <a:moveTo>
                    <a:pt x="577439" y="926838"/>
                  </a:moveTo>
                  <a:cubicBezTo>
                    <a:pt x="558401" y="916296"/>
                    <a:pt x="557449" y="890083"/>
                    <a:pt x="557544" y="880776"/>
                  </a:cubicBezTo>
                  <a:lnTo>
                    <a:pt x="557544" y="878686"/>
                  </a:lnTo>
                  <a:cubicBezTo>
                    <a:pt x="571137" y="876733"/>
                    <a:pt x="583730" y="870434"/>
                    <a:pt x="593432" y="860736"/>
                  </a:cubicBezTo>
                  <a:cubicBezTo>
                    <a:pt x="618519" y="835769"/>
                    <a:pt x="618569" y="795238"/>
                    <a:pt x="593544" y="770209"/>
                  </a:cubicBezTo>
                  <a:cubicBezTo>
                    <a:pt x="568519" y="745180"/>
                    <a:pt x="527895" y="745130"/>
                    <a:pt x="502808" y="770097"/>
                  </a:cubicBezTo>
                  <a:cubicBezTo>
                    <a:pt x="477721" y="795064"/>
                    <a:pt x="477670" y="835595"/>
                    <a:pt x="502695" y="860624"/>
                  </a:cubicBezTo>
                  <a:cubicBezTo>
                    <a:pt x="502733" y="860662"/>
                    <a:pt x="502770" y="860699"/>
                    <a:pt x="502808" y="860736"/>
                  </a:cubicBezTo>
                  <a:cubicBezTo>
                    <a:pt x="512426" y="870391"/>
                    <a:pt x="524914" y="876687"/>
                    <a:pt x="538410" y="878686"/>
                  </a:cubicBezTo>
                  <a:lnTo>
                    <a:pt x="538410" y="881251"/>
                  </a:lnTo>
                  <a:cubicBezTo>
                    <a:pt x="538410" y="891698"/>
                    <a:pt x="535935" y="920380"/>
                    <a:pt x="515183" y="927883"/>
                  </a:cubicBezTo>
                  <a:cubicBezTo>
                    <a:pt x="513371" y="928525"/>
                    <a:pt x="511644" y="929386"/>
                    <a:pt x="510042" y="930447"/>
                  </a:cubicBezTo>
                  <a:cubicBezTo>
                    <a:pt x="501747" y="934686"/>
                    <a:pt x="494193" y="940234"/>
                    <a:pt x="487672" y="946878"/>
                  </a:cubicBezTo>
                  <a:cubicBezTo>
                    <a:pt x="454141" y="980185"/>
                    <a:pt x="454022" y="1034306"/>
                    <a:pt x="487407" y="1067759"/>
                  </a:cubicBezTo>
                  <a:cubicBezTo>
                    <a:pt x="520791" y="1101213"/>
                    <a:pt x="575036" y="1101332"/>
                    <a:pt x="608567" y="1068024"/>
                  </a:cubicBezTo>
                  <a:cubicBezTo>
                    <a:pt x="642098" y="1034717"/>
                    <a:pt x="642217" y="980596"/>
                    <a:pt x="608833" y="947142"/>
                  </a:cubicBezTo>
                  <a:cubicBezTo>
                    <a:pt x="608745" y="947054"/>
                    <a:pt x="608656" y="946966"/>
                    <a:pt x="608567" y="946878"/>
                  </a:cubicBezTo>
                  <a:cubicBezTo>
                    <a:pt x="599810" y="937976"/>
                    <a:pt x="589177" y="931131"/>
                    <a:pt x="577439" y="926838"/>
                  </a:cubicBezTo>
                  <a:close/>
                  <a:moveTo>
                    <a:pt x="229794" y="498791"/>
                  </a:moveTo>
                  <a:cubicBezTo>
                    <a:pt x="219989" y="508689"/>
                    <a:pt x="213646" y="521479"/>
                    <a:pt x="211707" y="535261"/>
                  </a:cubicBezTo>
                  <a:lnTo>
                    <a:pt x="209993" y="535261"/>
                  </a:lnTo>
                  <a:cubicBezTo>
                    <a:pt x="200474" y="535261"/>
                    <a:pt x="173534" y="532886"/>
                    <a:pt x="164586" y="514746"/>
                  </a:cubicBezTo>
                  <a:cubicBezTo>
                    <a:pt x="148335" y="470858"/>
                    <a:pt x="99500" y="448423"/>
                    <a:pt x="55510" y="464636"/>
                  </a:cubicBezTo>
                  <a:cubicBezTo>
                    <a:pt x="11520" y="480850"/>
                    <a:pt x="-10967" y="529572"/>
                    <a:pt x="5285" y="573461"/>
                  </a:cubicBezTo>
                  <a:cubicBezTo>
                    <a:pt x="21536" y="617350"/>
                    <a:pt x="70371" y="639785"/>
                    <a:pt x="114361" y="623571"/>
                  </a:cubicBezTo>
                  <a:cubicBezTo>
                    <a:pt x="137111" y="615186"/>
                    <a:pt x="155182" y="597495"/>
                    <a:pt x="164015" y="574960"/>
                  </a:cubicBezTo>
                  <a:cubicBezTo>
                    <a:pt x="174106" y="555965"/>
                    <a:pt x="200950" y="554160"/>
                    <a:pt x="210469" y="554255"/>
                  </a:cubicBezTo>
                  <a:lnTo>
                    <a:pt x="211897" y="554255"/>
                  </a:lnTo>
                  <a:cubicBezTo>
                    <a:pt x="213998" y="567504"/>
                    <a:pt x="220265" y="579744"/>
                    <a:pt x="229794" y="589206"/>
                  </a:cubicBezTo>
                  <a:cubicBezTo>
                    <a:pt x="254819" y="614161"/>
                    <a:pt x="295382" y="614151"/>
                    <a:pt x="320395" y="589184"/>
                  </a:cubicBezTo>
                  <a:cubicBezTo>
                    <a:pt x="345408" y="564216"/>
                    <a:pt x="345398" y="523746"/>
                    <a:pt x="320373" y="498791"/>
                  </a:cubicBezTo>
                  <a:cubicBezTo>
                    <a:pt x="295357" y="473844"/>
                    <a:pt x="254810" y="473844"/>
                    <a:pt x="229794" y="4987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8EF1E3-C780-49C4-BBEB-7C5AC7F810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1965" y="7717934"/>
              <a:ext cx="157194" cy="223837"/>
            </a:xfrm>
            <a:custGeom>
              <a:avLst/>
              <a:gdLst>
                <a:gd name="T0" fmla="*/ 6073 w 533081"/>
                <a:gd name="T1" fmla="*/ 202212 h 759791"/>
                <a:gd name="T2" fmla="*/ 82322 w 533081"/>
                <a:gd name="T3" fmla="*/ 135126 h 759791"/>
                <a:gd name="T4" fmla="*/ 128909 w 533081"/>
                <a:gd name="T5" fmla="*/ 65069 h 759791"/>
                <a:gd name="T6" fmla="*/ 83925 w 533081"/>
                <a:gd name="T7" fmla="*/ 22474 h 759791"/>
                <a:gd name="T8" fmla="*/ 28396 w 533081"/>
                <a:gd name="T9" fmla="*/ 54897 h 759791"/>
                <a:gd name="T10" fmla="*/ 19146 w 533081"/>
                <a:gd name="T11" fmla="*/ 59352 h 759791"/>
                <a:gd name="T12" fmla="*/ 7647 w 533081"/>
                <a:gd name="T13" fmla="*/ 48003 h 759791"/>
                <a:gd name="T14" fmla="*/ 7647 w 533081"/>
                <a:gd name="T15" fmla="*/ 48003 h 759791"/>
                <a:gd name="T16" fmla="*/ 10206 w 533081"/>
                <a:gd name="T17" fmla="*/ 41025 h 759791"/>
                <a:gd name="T18" fmla="*/ 85808 w 533081"/>
                <a:gd name="T19" fmla="*/ 0 h 759791"/>
                <a:gd name="T20" fmla="*/ 155056 w 533081"/>
                <a:gd name="T21" fmla="*/ 62967 h 759791"/>
                <a:gd name="T22" fmla="*/ 155056 w 533081"/>
                <a:gd name="T23" fmla="*/ 63584 h 759791"/>
                <a:gd name="T24" fmla="*/ 98572 w 533081"/>
                <a:gd name="T25" fmla="*/ 150062 h 759791"/>
                <a:gd name="T26" fmla="*/ 38939 w 533081"/>
                <a:gd name="T27" fmla="*/ 202857 h 759791"/>
                <a:gd name="T28" fmla="*/ 147099 w 533081"/>
                <a:gd name="T29" fmla="*/ 202857 h 759791"/>
                <a:gd name="T30" fmla="*/ 159153 w 533081"/>
                <a:gd name="T31" fmla="*/ 213738 h 759791"/>
                <a:gd name="T32" fmla="*/ 148236 w 533081"/>
                <a:gd name="T33" fmla="*/ 225751 h 759791"/>
                <a:gd name="T34" fmla="*/ 147099 w 533081"/>
                <a:gd name="T35" fmla="*/ 225751 h 759791"/>
                <a:gd name="T36" fmla="*/ 12764 w 533081"/>
                <a:gd name="T37" fmla="*/ 225751 h 759791"/>
                <a:gd name="T38" fmla="*/ 36 w 533081"/>
                <a:gd name="T39" fmla="*/ 214915 h 759791"/>
                <a:gd name="T40" fmla="*/ 0 w 533081"/>
                <a:gd name="T41" fmla="*/ 213982 h 759791"/>
                <a:gd name="T42" fmla="*/ 6073 w 533081"/>
                <a:gd name="T43" fmla="*/ 20221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456FDEC-E794-4DAE-A068-FC8216CB7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4565" y="7717934"/>
              <a:ext cx="188949" cy="228599"/>
            </a:xfrm>
            <a:custGeom>
              <a:avLst/>
              <a:gdLst>
                <a:gd name="T0" fmla="*/ 0 w 637794"/>
                <a:gd name="T1" fmla="*/ 115678 h 778786"/>
                <a:gd name="T2" fmla="*/ 0 w 637794"/>
                <a:gd name="T3" fmla="*/ 115090 h 778786"/>
                <a:gd name="T4" fmla="*/ 94747 w 637794"/>
                <a:gd name="T5" fmla="*/ 0 h 778786"/>
                <a:gd name="T6" fmla="*/ 188567 w 637794"/>
                <a:gd name="T7" fmla="*/ 114445 h 778786"/>
                <a:gd name="T8" fmla="*/ 188567 w 637794"/>
                <a:gd name="T9" fmla="*/ 115090 h 778786"/>
                <a:gd name="T10" fmla="*/ 94129 w 637794"/>
                <a:gd name="T11" fmla="*/ 230179 h 778786"/>
                <a:gd name="T12" fmla="*/ 0 w 637794"/>
                <a:gd name="T13" fmla="*/ 115678 h 778786"/>
                <a:gd name="T14" fmla="*/ 162392 w 637794"/>
                <a:gd name="T15" fmla="*/ 115678 h 778786"/>
                <a:gd name="T16" fmla="*/ 162392 w 637794"/>
                <a:gd name="T17" fmla="*/ 115090 h 778786"/>
                <a:gd name="T18" fmla="*/ 94129 w 637794"/>
                <a:gd name="T19" fmla="*/ 22867 h 778786"/>
                <a:gd name="T20" fmla="*/ 26175 w 637794"/>
                <a:gd name="T21" fmla="*/ 114445 h 778786"/>
                <a:gd name="T22" fmla="*/ 26175 w 637794"/>
                <a:gd name="T23" fmla="*/ 115090 h 778786"/>
                <a:gd name="T24" fmla="*/ 94747 w 637794"/>
                <a:gd name="T25" fmla="*/ 207285 h 778786"/>
                <a:gd name="T26" fmla="*/ 162392 w 637794"/>
                <a:gd name="T27" fmla="*/ 115678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0" y="2590800"/>
            <a:ext cx="10058400" cy="3048000"/>
          </a:xfrm>
        </p:spPr>
        <p:txBody>
          <a:bodyPr anchor="ctr"/>
          <a:lstStyle>
            <a:lvl1pPr marL="0" indent="0">
              <a:buNone/>
              <a:defRPr sz="4600">
                <a:solidFill>
                  <a:schemeClr val="accent4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7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2AE379F8-58E9-403D-AE32-AEADCE0D21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1295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7" name="Title Placeholder 3">
            <a:extLst>
              <a:ext uri="{FF2B5EF4-FFF2-40B4-BE49-F238E27FC236}">
                <a16:creationId xmlns:a16="http://schemas.microsoft.com/office/drawing/2014/main" id="{45E9379C-3FF2-45EC-B69B-83BEA0A18FC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30200"/>
            <a:ext cx="1295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2" r:id="rId3"/>
    <p:sldLayoutId id="2147483873" r:id="rId4"/>
    <p:sldLayoutId id="2147483874" r:id="rId5"/>
    <p:sldLayoutId id="2147483875" r:id="rId6"/>
    <p:sldLayoutId id="2147483878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84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84626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84626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84626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84626"/>
          </a:solidFill>
          <a:latin typeface="Tahoma" panose="020B0604030504040204" pitchFamily="34" charset="0"/>
          <a:ea typeface="ＭＳ Ｐゴシック" pitchFamily="-107" charset="-128"/>
          <a:cs typeface="Tahoma" panose="020B0604030504040204" pitchFamily="34" charset="0"/>
        </a:defRPr>
      </a:lvl5pPr>
      <a:lvl6pPr marL="65311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130622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959331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2612441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34963" indent="-334963" algn="l" rtl="0" eaLnBrk="0" fontAlgn="base" hangingPunct="0">
        <a:spcBef>
          <a:spcPts val="400"/>
        </a:spcBef>
        <a:spcAft>
          <a:spcPts val="200"/>
        </a:spcAft>
        <a:buClr>
          <a:schemeClr val="bg2"/>
        </a:buClr>
        <a:buSzPct val="80000"/>
        <a:buChar char="•"/>
        <a:defRPr sz="3000">
          <a:solidFill>
            <a:srgbClr val="404040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1pPr>
      <a:lvl2pPr marL="687388" indent="-352425" algn="l" rtl="0" eaLnBrk="0" fontAlgn="base" hangingPunct="0">
        <a:spcBef>
          <a:spcPts val="400"/>
        </a:spcBef>
        <a:spcAft>
          <a:spcPts val="200"/>
        </a:spcAft>
        <a:buClr>
          <a:srgbClr val="ADD3F7"/>
        </a:buClr>
        <a:buSzPct val="90000"/>
        <a:buFont typeface="Times" panose="02020603050405020304" pitchFamily="18" charset="0"/>
        <a:buChar char="•"/>
        <a:defRPr sz="2600">
          <a:solidFill>
            <a:srgbClr val="404040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2pPr>
      <a:lvl3pPr marL="1631950" indent="-325438" algn="l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90000"/>
        <a:buChar char="•"/>
        <a:defRPr sz="2400">
          <a:solidFill>
            <a:srgbClr val="404040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3pPr>
      <a:lvl4pPr marL="2284413" indent="-325438" algn="l" rtl="0" eaLnBrk="0" fontAlgn="base" hangingPunct="0">
        <a:spcBef>
          <a:spcPts val="400"/>
        </a:spcBef>
        <a:spcAft>
          <a:spcPts val="200"/>
        </a:spcAft>
        <a:buChar char="–"/>
        <a:defRPr sz="2000">
          <a:solidFill>
            <a:srgbClr val="404040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4pPr>
      <a:lvl5pPr marL="2938463" indent="-325438" algn="l" rtl="0" eaLnBrk="0" fontAlgn="base" hangingPunct="0">
        <a:spcBef>
          <a:spcPts val="400"/>
        </a:spcBef>
        <a:spcAft>
          <a:spcPts val="200"/>
        </a:spcAft>
        <a:buChar char="»"/>
        <a:defRPr sz="2000">
          <a:solidFill>
            <a:srgbClr val="404040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5pPr>
      <a:lvl6pPr marL="3592106" indent="-326555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6pPr>
      <a:lvl7pPr marL="4245216" indent="-326555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7pPr>
      <a:lvl8pPr marL="4898327" indent="-326555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8pPr>
      <a:lvl9pPr marL="5551437" indent="-326555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56.svg"/><Relationship Id="rId5" Type="http://schemas.openxmlformats.org/officeDocument/2006/relationships/image" Target="../media/image24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6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7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72.sv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openxmlformats.org/officeDocument/2006/relationships/image" Target="../media/image84.pn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85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openxmlformats.org/officeDocument/2006/relationships/image" Target="../media/image86.pn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png"/><Relationship Id="rId1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85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86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7.png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92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svg"/><Relationship Id="rId11" Type="http://schemas.openxmlformats.org/officeDocument/2006/relationships/image" Target="../media/image90.svg"/><Relationship Id="rId5" Type="http://schemas.openxmlformats.org/officeDocument/2006/relationships/image" Target="../media/image78.png"/><Relationship Id="rId15" Type="http://schemas.openxmlformats.org/officeDocument/2006/relationships/image" Target="../media/image25.svg"/><Relationship Id="rId10" Type="http://schemas.openxmlformats.org/officeDocument/2006/relationships/image" Target="../media/image89.png"/><Relationship Id="rId4" Type="http://schemas.openxmlformats.org/officeDocument/2006/relationships/image" Target="../media/image77.svg"/><Relationship Id="rId9" Type="http://schemas.openxmlformats.org/officeDocument/2006/relationships/image" Target="../media/image88.png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9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9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11" Type="http://schemas.openxmlformats.org/officeDocument/2006/relationships/image" Target="../media/image32.png"/><Relationship Id="rId5" Type="http://schemas.openxmlformats.org/officeDocument/2006/relationships/image" Target="../media/image29.jpe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image" Target="../media/image3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88C0D53-2452-B0EE-4361-CC4C16E8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55" y="0"/>
            <a:ext cx="13410145" cy="8229600"/>
          </a:xfrm>
          <a:prstGeom prst="rect">
            <a:avLst/>
          </a:prstGeom>
        </p:spPr>
      </p:pic>
      <p:sp>
        <p:nvSpPr>
          <p:cNvPr id="7" name="任意形状 6">
            <a:extLst>
              <a:ext uri="{FF2B5EF4-FFF2-40B4-BE49-F238E27FC236}">
                <a16:creationId xmlns:a16="http://schemas.microsoft.com/office/drawing/2014/main" id="{DC5E119C-67D6-F64C-9DA0-A8D24606D74C}"/>
              </a:ext>
            </a:extLst>
          </p:cNvPr>
          <p:cNvSpPr/>
          <p:nvPr/>
        </p:nvSpPr>
        <p:spPr bwMode="auto">
          <a:xfrm>
            <a:off x="0" y="-12313"/>
            <a:ext cx="9677399" cy="8267998"/>
          </a:xfrm>
          <a:custGeom>
            <a:avLst/>
            <a:gdLst>
              <a:gd name="connsiteX0" fmla="*/ 9982200 w 9982200"/>
              <a:gd name="connsiteY0" fmla="*/ 0 h 8246533"/>
              <a:gd name="connsiteX1" fmla="*/ 8144934 w 9982200"/>
              <a:gd name="connsiteY1" fmla="*/ 8246533 h 8246533"/>
              <a:gd name="connsiteX2" fmla="*/ 0 w 9982200"/>
              <a:gd name="connsiteY2" fmla="*/ 8246533 h 8246533"/>
              <a:gd name="connsiteX3" fmla="*/ 0 w 9982200"/>
              <a:gd name="connsiteY3" fmla="*/ 0 h 8246533"/>
              <a:gd name="connsiteX4" fmla="*/ 9982200 w 9982200"/>
              <a:gd name="connsiteY4" fmla="*/ 0 h 824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2200" h="8246533">
                <a:moveTo>
                  <a:pt x="9982200" y="0"/>
                </a:moveTo>
                <a:lnTo>
                  <a:pt x="8144934" y="8246533"/>
                </a:lnTo>
                <a:lnTo>
                  <a:pt x="0" y="8246533"/>
                </a:lnTo>
                <a:lnTo>
                  <a:pt x="0" y="0"/>
                </a:lnTo>
                <a:lnTo>
                  <a:pt x="9982200" y="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E3F1855-655D-D347-A9EC-AD6A1BDF84EB}"/>
              </a:ext>
            </a:extLst>
          </p:cNvPr>
          <p:cNvCxnSpPr>
            <a:cxnSpLocks/>
            <a:stCxn id="7" idx="0"/>
            <a:endCxn id="7" idx="1"/>
          </p:cNvCxnSpPr>
          <p:nvPr/>
        </p:nvCxnSpPr>
        <p:spPr bwMode="auto">
          <a:xfrm flipH="1">
            <a:off x="7896233" y="-12313"/>
            <a:ext cx="1781166" cy="8267998"/>
          </a:xfrm>
          <a:prstGeom prst="line">
            <a:avLst/>
          </a:prstGeom>
          <a:solidFill>
            <a:schemeClr val="accent1"/>
          </a:solidFill>
          <a:ln w="73025" cap="flat" cmpd="sng" algn="ctr">
            <a:gradFill>
              <a:gsLst>
                <a:gs pos="0">
                  <a:schemeClr val="bg2"/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cxnSp>
      <p:pic>
        <p:nvPicPr>
          <p:cNvPr id="12" name="Picture 20">
            <a:extLst>
              <a:ext uri="{FF2B5EF4-FFF2-40B4-BE49-F238E27FC236}">
                <a16:creationId xmlns:a16="http://schemas.microsoft.com/office/drawing/2014/main" id="{D55F0C6B-B209-B14E-90BD-21A3556DE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29733" y="648956"/>
            <a:ext cx="217158" cy="21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D76E5F-E076-124D-96E5-BD9F670C81FE}"/>
              </a:ext>
            </a:extLst>
          </p:cNvPr>
          <p:cNvSpPr txBox="1"/>
          <p:nvPr/>
        </p:nvSpPr>
        <p:spPr>
          <a:xfrm>
            <a:off x="1038424" y="60662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INTERACTIVE DATA GROUP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E8EA0B-F08A-8E29-6522-19203BAA50B9}"/>
              </a:ext>
            </a:extLst>
          </p:cNvPr>
          <p:cNvSpPr txBox="1"/>
          <p:nvPr/>
        </p:nvSpPr>
        <p:spPr>
          <a:xfrm>
            <a:off x="743756" y="1043807"/>
            <a:ext cx="82660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Revealing the Semantics of Data Wrangling Scripts With COMANTICS</a:t>
            </a:r>
            <a:endParaRPr lang="en-US" sz="42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50E797-F99C-7426-392F-9B5782930701}"/>
              </a:ext>
            </a:extLst>
          </p:cNvPr>
          <p:cNvSpPr txBox="1"/>
          <p:nvPr/>
        </p:nvSpPr>
        <p:spPr>
          <a:xfrm>
            <a:off x="803608" y="6230707"/>
            <a:ext cx="6206792" cy="1033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1200" baseline="30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State Key Lab of CAD&amp;CG, Zhejiang University, Hangzhou, China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altLang="zh-CN" sz="1200" baseline="30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 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Zhejiang Lab, Hangzhou, China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1200" baseline="30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3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Zhejiang University of Technology, Hangzhou, China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altLang="zh-CN" sz="1200" baseline="300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4 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School of Computer and Artificial Intelligence, Zhengzhou University, Zhengzhou, China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D75794B-1EBF-EFA3-D30A-1801EF5A7CF8}"/>
              </a:ext>
            </a:extLst>
          </p:cNvPr>
          <p:cNvGrpSpPr/>
          <p:nvPr/>
        </p:nvGrpSpPr>
        <p:grpSpPr>
          <a:xfrm>
            <a:off x="5490996" y="2675023"/>
            <a:ext cx="1595604" cy="3327573"/>
            <a:chOff x="5490996" y="2675023"/>
            <a:chExt cx="1595604" cy="332757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775D940-23C9-DAE9-0228-2F612E19EAC5}"/>
                </a:ext>
              </a:extLst>
            </p:cNvPr>
            <p:cNvSpPr txBox="1"/>
            <p:nvPr/>
          </p:nvSpPr>
          <p:spPr>
            <a:xfrm>
              <a:off x="5490996" y="5664042"/>
              <a:ext cx="1595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Yingcai</a:t>
              </a:r>
              <a:r>
                <a:rPr lang="en-US" altLang="zh-CN" sz="16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Wu</a:t>
              </a:r>
              <a:r>
                <a:rPr lang="en-US" altLang="zh-CN" sz="16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1, 2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5B81012-6344-916B-5D79-78113087180A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clrChange>
                <a:clrFrom>
                  <a:srgbClr val="438CDB"/>
                </a:clrFrom>
                <a:clrTo>
                  <a:srgbClr val="438CDB">
                    <a:alpha val="0"/>
                  </a:srgbClr>
                </a:clrTo>
              </a:clrChange>
            </a:blip>
            <a:srcRect r="8043" b="9683"/>
            <a:stretch/>
          </p:blipFill>
          <p:spPr>
            <a:xfrm>
              <a:off x="5712798" y="4452865"/>
              <a:ext cx="1152000" cy="1152000"/>
            </a:xfrm>
            <a:prstGeom prst="ellipse">
              <a:avLst/>
            </a:prstGeom>
            <a:solidFill>
              <a:schemeClr val="bg1"/>
            </a:solidFill>
            <a:ln w="22225" cap="rnd">
              <a:gradFill flip="none" rotWithShape="1">
                <a:gsLst>
                  <a:gs pos="0">
                    <a:schemeClr val="bg2"/>
                  </a:gs>
                  <a:gs pos="100000">
                    <a:schemeClr val="bg2">
                      <a:lumMod val="50000"/>
                    </a:schemeClr>
                  </a:gs>
                </a:gsLst>
                <a:lin ang="12600000" scaled="0"/>
                <a:tileRect/>
              </a:gradFill>
            </a:ln>
            <a:effectLst/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918890A-ECAA-2A95-7C98-C6B4624DFB40}"/>
                </a:ext>
              </a:extLst>
            </p:cNvPr>
            <p:cNvSpPr txBox="1"/>
            <p:nvPr/>
          </p:nvSpPr>
          <p:spPr>
            <a:xfrm>
              <a:off x="5589871" y="3886200"/>
              <a:ext cx="1397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Siwei</a:t>
              </a:r>
              <a:r>
                <a:rPr lang="en-US" altLang="zh-CN" sz="16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Fu</a:t>
              </a:r>
              <a:r>
                <a:rPr lang="en-US" altLang="zh-CN" sz="16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2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FFAB79B-AB77-2870-6527-4077D4C11028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clrChange>
                <a:clrFrom>
                  <a:srgbClr val="438CDB"/>
                </a:clrFrom>
                <a:clrTo>
                  <a:srgbClr val="438CDB">
                    <a:alpha val="0"/>
                  </a:srgbClr>
                </a:clrTo>
              </a:clrChange>
            </a:blip>
            <a:srcRect l="9641" t="10153" r="12500" b="22914"/>
            <a:stretch/>
          </p:blipFill>
          <p:spPr>
            <a:xfrm>
              <a:off x="5712798" y="2675023"/>
              <a:ext cx="1152000" cy="1152000"/>
            </a:xfrm>
            <a:prstGeom prst="ellipse">
              <a:avLst/>
            </a:prstGeom>
            <a:solidFill>
              <a:schemeClr val="bg1"/>
            </a:solidFill>
            <a:ln w="22225" cap="rnd">
              <a:gradFill flip="none" rotWithShape="1">
                <a:gsLst>
                  <a:gs pos="0">
                    <a:schemeClr val="bg2"/>
                  </a:gs>
                  <a:gs pos="100000">
                    <a:schemeClr val="bg2">
                      <a:lumMod val="50000"/>
                    </a:schemeClr>
                  </a:gs>
                </a:gsLst>
                <a:lin ang="12600000" scaled="0"/>
                <a:tileRect/>
              </a:gradFill>
            </a:ln>
            <a:effectLst/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CFF434A-760D-3F05-47A6-B7948DB0F86F}"/>
              </a:ext>
            </a:extLst>
          </p:cNvPr>
          <p:cNvGrpSpPr/>
          <p:nvPr/>
        </p:nvGrpSpPr>
        <p:grpSpPr>
          <a:xfrm>
            <a:off x="808766" y="7484856"/>
            <a:ext cx="2598354" cy="515106"/>
            <a:chOff x="10225657" y="5472397"/>
            <a:chExt cx="1980698" cy="392659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ECAB87D-22CE-65BF-DA8B-3CF3B399E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6873" y="5517910"/>
              <a:ext cx="249874" cy="276646"/>
            </a:xfrm>
            <a:custGeom>
              <a:avLst/>
              <a:gdLst>
                <a:gd name="T0" fmla="*/ 296922 w 694910"/>
                <a:gd name="T1" fmla="*/ 735103 h 769288"/>
                <a:gd name="T2" fmla="*/ 4298 w 694910"/>
                <a:gd name="T3" fmla="*/ 61639 h 769288"/>
                <a:gd name="T4" fmla="*/ 15 w 694910"/>
                <a:gd name="T5" fmla="*/ 42644 h 769288"/>
                <a:gd name="T6" fmla="*/ 43327 w 694910"/>
                <a:gd name="T7" fmla="*/ 475 h 769288"/>
                <a:gd name="T8" fmla="*/ 87783 w 694910"/>
                <a:gd name="T9" fmla="*/ 32956 h 769288"/>
                <a:gd name="T10" fmla="*/ 349945 w 694910"/>
                <a:gd name="T11" fmla="*/ 659788 h 769288"/>
                <a:gd name="T12" fmla="*/ 613249 w 694910"/>
                <a:gd name="T13" fmla="*/ 30297 h 769288"/>
                <a:gd name="T14" fmla="*/ 655515 w 694910"/>
                <a:gd name="T15" fmla="*/ 0 h 769288"/>
                <a:gd name="T16" fmla="*/ 697781 w 694910"/>
                <a:gd name="T17" fmla="*/ 41124 h 769288"/>
                <a:gd name="T18" fmla="*/ 694544 w 694910"/>
                <a:gd name="T19" fmla="*/ 58409 h 769288"/>
                <a:gd name="T20" fmla="*/ 400873 w 694910"/>
                <a:gd name="T21" fmla="*/ 735103 h 769288"/>
                <a:gd name="T22" fmla="*/ 351087 w 694910"/>
                <a:gd name="T23" fmla="*/ 770813 h 769288"/>
                <a:gd name="T24" fmla="*/ 346708 w 694910"/>
                <a:gd name="T25" fmla="*/ 770813 h 769288"/>
                <a:gd name="T26" fmla="*/ 296922 w 694910"/>
                <a:gd name="T27" fmla="*/ 735103 h 769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4910" h="769288">
                  <a:moveTo>
                    <a:pt x="296922" y="735099"/>
                  </a:moveTo>
                  <a:lnTo>
                    <a:pt x="4298" y="61639"/>
                  </a:lnTo>
                  <a:cubicBezTo>
                    <a:pt x="1308" y="55761"/>
                    <a:pt x="-164" y="49232"/>
                    <a:pt x="15" y="42644"/>
                  </a:cubicBezTo>
                  <a:cubicBezTo>
                    <a:pt x="970" y="19357"/>
                    <a:pt x="19970" y="859"/>
                    <a:pt x="43327" y="475"/>
                  </a:cubicBezTo>
                  <a:cubicBezTo>
                    <a:pt x="63560" y="774"/>
                    <a:pt x="81391" y="13802"/>
                    <a:pt x="87783" y="32956"/>
                  </a:cubicBezTo>
                  <a:lnTo>
                    <a:pt x="349945" y="659784"/>
                  </a:lnTo>
                  <a:lnTo>
                    <a:pt x="613249" y="30297"/>
                  </a:lnTo>
                  <a:cubicBezTo>
                    <a:pt x="620644" y="13182"/>
                    <a:pt x="636898" y="1532"/>
                    <a:pt x="655515" y="0"/>
                  </a:cubicBezTo>
                  <a:cubicBezTo>
                    <a:pt x="678496" y="-108"/>
                    <a:pt x="697313" y="18201"/>
                    <a:pt x="697781" y="41124"/>
                  </a:cubicBezTo>
                  <a:cubicBezTo>
                    <a:pt x="697866" y="47043"/>
                    <a:pt x="696766" y="52920"/>
                    <a:pt x="694544" y="58409"/>
                  </a:cubicBezTo>
                  <a:lnTo>
                    <a:pt x="400873" y="735099"/>
                  </a:lnTo>
                  <a:cubicBezTo>
                    <a:pt x="391354" y="756753"/>
                    <a:pt x="375933" y="770809"/>
                    <a:pt x="351087" y="770809"/>
                  </a:cubicBezTo>
                  <a:lnTo>
                    <a:pt x="346708" y="770809"/>
                  </a:lnTo>
                  <a:cubicBezTo>
                    <a:pt x="324025" y="771196"/>
                    <a:pt x="303780" y="756674"/>
                    <a:pt x="296922" y="735099"/>
                  </a:cubicBez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00843D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AC1BC54D-C1FA-9EC0-4451-79D98CC82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630" y="5518356"/>
              <a:ext cx="30788" cy="273076"/>
            </a:xfrm>
            <a:custGeom>
              <a:avLst/>
              <a:gdLst>
                <a:gd name="T0" fmla="*/ 0 w 85673"/>
                <a:gd name="T1" fmla="*/ 42738 h 759791"/>
                <a:gd name="T2" fmla="*/ 42841 w 85673"/>
                <a:gd name="T3" fmla="*/ 0 h 759791"/>
                <a:gd name="T4" fmla="*/ 85678 w 85673"/>
                <a:gd name="T5" fmla="*/ 42738 h 759791"/>
                <a:gd name="T6" fmla="*/ 85678 w 85673"/>
                <a:gd name="T7" fmla="*/ 723701 h 759791"/>
                <a:gd name="T8" fmla="*/ 42841 w 85673"/>
                <a:gd name="T9" fmla="*/ 766440 h 759791"/>
                <a:gd name="T10" fmla="*/ 0 w 85673"/>
                <a:gd name="T11" fmla="*/ 723701 h 7597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673" h="759791">
                  <a:moveTo>
                    <a:pt x="0" y="42738"/>
                  </a:moveTo>
                  <a:cubicBezTo>
                    <a:pt x="0" y="19135"/>
                    <a:pt x="19179" y="0"/>
                    <a:pt x="42837" y="0"/>
                  </a:cubicBezTo>
                  <a:cubicBezTo>
                    <a:pt x="66495" y="0"/>
                    <a:pt x="85674" y="19135"/>
                    <a:pt x="85674" y="42738"/>
                  </a:cubicBezTo>
                  <a:lnTo>
                    <a:pt x="85674" y="723701"/>
                  </a:lnTo>
                  <a:cubicBezTo>
                    <a:pt x="85674" y="747305"/>
                    <a:pt x="66495" y="766440"/>
                    <a:pt x="42837" y="766440"/>
                  </a:cubicBezTo>
                  <a:cubicBezTo>
                    <a:pt x="19179" y="766440"/>
                    <a:pt x="0" y="747305"/>
                    <a:pt x="0" y="723701"/>
                  </a:cubicBezTo>
                  <a:lnTo>
                    <a:pt x="0" y="42738"/>
                  </a:ln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00843D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4A4C410D-ADFA-BE9A-B590-17B1F85B8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9979" y="5516125"/>
              <a:ext cx="201684" cy="276646"/>
            </a:xfrm>
            <a:custGeom>
              <a:avLst/>
              <a:gdLst>
                <a:gd name="T0" fmla="*/ 16293 w 561639"/>
                <a:gd name="T1" fmla="*/ 676883 h 769288"/>
                <a:gd name="T2" fmla="*/ 15 w 561639"/>
                <a:gd name="T3" fmla="*/ 644402 h 769288"/>
                <a:gd name="T4" fmla="*/ 40750 w 561639"/>
                <a:gd name="T5" fmla="*/ 602240 h 769288"/>
                <a:gd name="T6" fmla="*/ 41234 w 561639"/>
                <a:gd name="T7" fmla="*/ 602234 h 769288"/>
                <a:gd name="T8" fmla="*/ 67222 w 561639"/>
                <a:gd name="T9" fmla="*/ 611731 h 769288"/>
                <a:gd name="T10" fmla="*/ 306732 w 561639"/>
                <a:gd name="T11" fmla="*/ 701956 h 769288"/>
                <a:gd name="T12" fmla="*/ 475795 w 561639"/>
                <a:gd name="T13" fmla="*/ 573267 h 769288"/>
                <a:gd name="T14" fmla="*/ 475795 w 561639"/>
                <a:gd name="T15" fmla="*/ 570892 h 769288"/>
                <a:gd name="T16" fmla="*/ 278551 w 561639"/>
                <a:gd name="T17" fmla="*/ 427102 h 769288"/>
                <a:gd name="T18" fmla="*/ 24004 w 561639"/>
                <a:gd name="T19" fmla="*/ 208658 h 769288"/>
                <a:gd name="T20" fmla="*/ 24004 w 561639"/>
                <a:gd name="T21" fmla="*/ 206473 h 769288"/>
                <a:gd name="T22" fmla="*/ 273124 w 561639"/>
                <a:gd name="T23" fmla="*/ 0 h 769288"/>
                <a:gd name="T24" fmla="*/ 514824 w 561639"/>
                <a:gd name="T25" fmla="*/ 74650 h 769288"/>
                <a:gd name="T26" fmla="*/ 533196 w 561639"/>
                <a:gd name="T27" fmla="*/ 109220 h 769288"/>
                <a:gd name="T28" fmla="*/ 492263 w 561639"/>
                <a:gd name="T29" fmla="*/ 150249 h 769288"/>
                <a:gd name="T30" fmla="*/ 492073 w 561639"/>
                <a:gd name="T31" fmla="*/ 150249 h 769288"/>
                <a:gd name="T32" fmla="*/ 467132 w 561639"/>
                <a:gd name="T33" fmla="*/ 142746 h 769288"/>
                <a:gd name="T34" fmla="*/ 271030 w 561639"/>
                <a:gd name="T35" fmla="*/ 76264 h 769288"/>
                <a:gd name="T36" fmla="*/ 109202 w 561639"/>
                <a:gd name="T37" fmla="*/ 198496 h 769288"/>
                <a:gd name="T38" fmla="*/ 109202 w 561639"/>
                <a:gd name="T39" fmla="*/ 200585 h 769288"/>
                <a:gd name="T40" fmla="*/ 315013 w 561639"/>
                <a:gd name="T41" fmla="*/ 347605 h 769288"/>
                <a:gd name="T42" fmla="*/ 562516 w 561639"/>
                <a:gd name="T43" fmla="*/ 561680 h 769288"/>
                <a:gd name="T44" fmla="*/ 562516 w 561639"/>
                <a:gd name="T45" fmla="*/ 563864 h 769288"/>
                <a:gd name="T46" fmla="*/ 303495 w 561639"/>
                <a:gd name="T47" fmla="*/ 777935 h 769288"/>
                <a:gd name="T48" fmla="*/ 16293 w 561639"/>
                <a:gd name="T49" fmla="*/ 676883 h 769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61639" h="769288">
                  <a:moveTo>
                    <a:pt x="16293" y="676879"/>
                  </a:moveTo>
                  <a:cubicBezTo>
                    <a:pt x="5763" y="669450"/>
                    <a:pt x="-346" y="657260"/>
                    <a:pt x="15" y="644398"/>
                  </a:cubicBezTo>
                  <a:cubicBezTo>
                    <a:pt x="-406" y="621533"/>
                    <a:pt x="17832" y="602656"/>
                    <a:pt x="40750" y="602236"/>
                  </a:cubicBezTo>
                  <a:cubicBezTo>
                    <a:pt x="40911" y="602233"/>
                    <a:pt x="41072" y="602231"/>
                    <a:pt x="41234" y="602230"/>
                  </a:cubicBezTo>
                  <a:cubicBezTo>
                    <a:pt x="50784" y="602031"/>
                    <a:pt x="60060" y="605421"/>
                    <a:pt x="67222" y="611727"/>
                  </a:cubicBezTo>
                  <a:cubicBezTo>
                    <a:pt x="138712" y="672510"/>
                    <a:pt x="210202" y="701952"/>
                    <a:pt x="306728" y="701952"/>
                  </a:cubicBezTo>
                  <a:cubicBezTo>
                    <a:pt x="408585" y="701952"/>
                    <a:pt x="475791" y="647817"/>
                    <a:pt x="475791" y="573263"/>
                  </a:cubicBezTo>
                  <a:lnTo>
                    <a:pt x="475791" y="570888"/>
                  </a:lnTo>
                  <a:cubicBezTo>
                    <a:pt x="475791" y="500608"/>
                    <a:pt x="437714" y="460623"/>
                    <a:pt x="278551" y="427098"/>
                  </a:cubicBezTo>
                  <a:cubicBezTo>
                    <a:pt x="104157" y="389108"/>
                    <a:pt x="24004" y="333074"/>
                    <a:pt x="24004" y="208658"/>
                  </a:cubicBezTo>
                  <a:lnTo>
                    <a:pt x="24004" y="206473"/>
                  </a:lnTo>
                  <a:cubicBezTo>
                    <a:pt x="24004" y="87566"/>
                    <a:pt x="128716" y="0"/>
                    <a:pt x="273124" y="0"/>
                  </a:cubicBezTo>
                  <a:cubicBezTo>
                    <a:pt x="372887" y="0"/>
                    <a:pt x="445424" y="24883"/>
                    <a:pt x="514820" y="74650"/>
                  </a:cubicBezTo>
                  <a:cubicBezTo>
                    <a:pt x="526052" y="82650"/>
                    <a:pt x="532857" y="95455"/>
                    <a:pt x="533192" y="109220"/>
                  </a:cubicBezTo>
                  <a:cubicBezTo>
                    <a:pt x="533245" y="131827"/>
                    <a:pt x="514918" y="150196"/>
                    <a:pt x="492259" y="150249"/>
                  </a:cubicBezTo>
                  <a:cubicBezTo>
                    <a:pt x="492195" y="150249"/>
                    <a:pt x="492132" y="150249"/>
                    <a:pt x="492069" y="150249"/>
                  </a:cubicBezTo>
                  <a:cubicBezTo>
                    <a:pt x="483148" y="150603"/>
                    <a:pt x="474365" y="147961"/>
                    <a:pt x="467128" y="142746"/>
                  </a:cubicBezTo>
                  <a:cubicBezTo>
                    <a:pt x="411067" y="99305"/>
                    <a:pt x="342013" y="75894"/>
                    <a:pt x="271030" y="76264"/>
                  </a:cubicBezTo>
                  <a:cubicBezTo>
                    <a:pt x="172410" y="76264"/>
                    <a:pt x="109202" y="130399"/>
                    <a:pt x="109202" y="198496"/>
                  </a:cubicBezTo>
                  <a:lnTo>
                    <a:pt x="109202" y="200585"/>
                  </a:lnTo>
                  <a:cubicBezTo>
                    <a:pt x="109202" y="272005"/>
                    <a:pt x="148231" y="311989"/>
                    <a:pt x="315009" y="347605"/>
                  </a:cubicBezTo>
                  <a:cubicBezTo>
                    <a:pt x="484073" y="384359"/>
                    <a:pt x="562512" y="445998"/>
                    <a:pt x="562512" y="561676"/>
                  </a:cubicBezTo>
                  <a:lnTo>
                    <a:pt x="562512" y="563860"/>
                  </a:lnTo>
                  <a:cubicBezTo>
                    <a:pt x="562512" y="693595"/>
                    <a:pt x="454087" y="777931"/>
                    <a:pt x="303491" y="777931"/>
                  </a:cubicBezTo>
                  <a:cubicBezTo>
                    <a:pt x="198804" y="779123"/>
                    <a:pt x="97070" y="743327"/>
                    <a:pt x="16293" y="676879"/>
                  </a:cubicBez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00843D"/>
                </a:solidFill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23627CB-6238-9F83-75C3-905532EC2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5024" y="5516125"/>
              <a:ext cx="191421" cy="273076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E07ACB9D-8AEA-CC24-3DC3-1F99E197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9910" y="5515679"/>
              <a:ext cx="229349" cy="279770"/>
            </a:xfrm>
            <a:custGeom>
              <a:avLst/>
              <a:gdLst>
                <a:gd name="T0" fmla="*/ 0 w 637794"/>
                <a:gd name="T1" fmla="*/ 392052 h 778786"/>
                <a:gd name="T2" fmla="*/ 0 w 637794"/>
                <a:gd name="T3" fmla="*/ 390058 h 778786"/>
                <a:gd name="T4" fmla="*/ 320801 w 637794"/>
                <a:gd name="T5" fmla="*/ 0 h 778786"/>
                <a:gd name="T6" fmla="*/ 638461 w 637794"/>
                <a:gd name="T7" fmla="*/ 387873 h 778786"/>
                <a:gd name="T8" fmla="*/ 638461 w 637794"/>
                <a:gd name="T9" fmla="*/ 390058 h 778786"/>
                <a:gd name="T10" fmla="*/ 318707 w 637794"/>
                <a:gd name="T11" fmla="*/ 780116 h 778786"/>
                <a:gd name="T12" fmla="*/ 0 w 637794"/>
                <a:gd name="T13" fmla="*/ 392052 h 778786"/>
                <a:gd name="T14" fmla="*/ 549836 w 637794"/>
                <a:gd name="T15" fmla="*/ 392052 h 778786"/>
                <a:gd name="T16" fmla="*/ 549836 w 637794"/>
                <a:gd name="T17" fmla="*/ 390058 h 778786"/>
                <a:gd name="T18" fmla="*/ 318707 w 637794"/>
                <a:gd name="T19" fmla="*/ 77499 h 778786"/>
                <a:gd name="T20" fmla="*/ 88625 w 637794"/>
                <a:gd name="T21" fmla="*/ 387873 h 778786"/>
                <a:gd name="T22" fmla="*/ 88625 w 637794"/>
                <a:gd name="T23" fmla="*/ 390058 h 778786"/>
                <a:gd name="T24" fmla="*/ 320801 w 637794"/>
                <a:gd name="T25" fmla="*/ 702522 h 778786"/>
                <a:gd name="T26" fmla="*/ 549836 w 637794"/>
                <a:gd name="T27" fmla="*/ 392052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  <p:grpSp>
          <p:nvGrpSpPr>
            <p:cNvPr id="41" name="Group 24">
              <a:extLst>
                <a:ext uri="{FF2B5EF4-FFF2-40B4-BE49-F238E27FC236}">
                  <a16:creationId xmlns:a16="http://schemas.microsoft.com/office/drawing/2014/main" id="{5FA5C19D-AAE7-A35C-CF02-96BDE4F9187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0225657" y="5472397"/>
              <a:ext cx="393552" cy="392659"/>
              <a:chOff x="739775" y="1122363"/>
              <a:chExt cx="1400175" cy="1397000"/>
            </a:xfrm>
            <a:solidFill>
              <a:srgbClr val="772583"/>
            </a:solidFill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02B4A6C5-B41B-FA75-514E-4264BCD9D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350" y="1400175"/>
                <a:ext cx="219075" cy="206375"/>
              </a:xfrm>
              <a:custGeom>
                <a:avLst/>
                <a:gdLst>
                  <a:gd name="T0" fmla="*/ 146344 w 171347"/>
                  <a:gd name="T1" fmla="*/ 145836 h 161455"/>
                  <a:gd name="T2" fmla="*/ 25179 w 171347"/>
                  <a:gd name="T3" fmla="*/ 146007 h 161455"/>
                  <a:gd name="T4" fmla="*/ 25008 w 171347"/>
                  <a:gd name="T5" fmla="*/ 25121 h 161455"/>
                  <a:gd name="T6" fmla="*/ 146173 w 171347"/>
                  <a:gd name="T7" fmla="*/ 24951 h 161455"/>
                  <a:gd name="T8" fmla="*/ 146344 w 171347"/>
                  <a:gd name="T9" fmla="*/ 25121 h 161455"/>
                  <a:gd name="T10" fmla="*/ 146344 w 171347"/>
                  <a:gd name="T11" fmla="*/ 145836 h 1614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61455">
                    <a:moveTo>
                      <a:pt x="146340" y="145832"/>
                    </a:moveTo>
                    <a:cubicBezTo>
                      <a:pt x="112929" y="179260"/>
                      <a:pt x="58683" y="179336"/>
                      <a:pt x="25179" y="146003"/>
                    </a:cubicBezTo>
                    <a:cubicBezTo>
                      <a:pt x="-8326" y="112669"/>
                      <a:pt x="-8403" y="58548"/>
                      <a:pt x="25008" y="25121"/>
                    </a:cubicBezTo>
                    <a:cubicBezTo>
                      <a:pt x="58419" y="-8307"/>
                      <a:pt x="112664" y="-8383"/>
                      <a:pt x="146169" y="24951"/>
                    </a:cubicBezTo>
                    <a:cubicBezTo>
                      <a:pt x="146226" y="25007"/>
                      <a:pt x="146283" y="25064"/>
                      <a:pt x="146340" y="25121"/>
                    </a:cubicBezTo>
                    <a:cubicBezTo>
                      <a:pt x="179684" y="58482"/>
                      <a:pt x="179684" y="112471"/>
                      <a:pt x="146340" y="1458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45" name="Freeform 16">
                <a:extLst>
                  <a:ext uri="{FF2B5EF4-FFF2-40B4-BE49-F238E27FC236}">
                    <a16:creationId xmlns:a16="http://schemas.microsoft.com/office/drawing/2014/main" id="{F2D4F89F-F9E7-0962-2ECE-5A31F88F1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88" y="2017713"/>
                <a:ext cx="219075" cy="217487"/>
              </a:xfrm>
              <a:custGeom>
                <a:avLst/>
                <a:gdLst>
                  <a:gd name="T0" fmla="*/ 24913 w 171347"/>
                  <a:gd name="T1" fmla="*/ 25216 h 170953"/>
                  <a:gd name="T2" fmla="*/ 146078 w 171347"/>
                  <a:gd name="T3" fmla="*/ 24856 h 170953"/>
                  <a:gd name="T4" fmla="*/ 146438 w 171347"/>
                  <a:gd name="T5" fmla="*/ 145738 h 170953"/>
                  <a:gd name="T6" fmla="*/ 25274 w 171347"/>
                  <a:gd name="T7" fmla="*/ 146097 h 170953"/>
                  <a:gd name="T8" fmla="*/ 24913 w 171347"/>
                  <a:gd name="T9" fmla="*/ 145738 h 170953"/>
                  <a:gd name="T10" fmla="*/ 24913 w 171347"/>
                  <a:gd name="T11" fmla="*/ 25216 h 1709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70953">
                    <a:moveTo>
                      <a:pt x="24913" y="25216"/>
                    </a:moveTo>
                    <a:cubicBezTo>
                      <a:pt x="58271" y="-8264"/>
                      <a:pt x="112517" y="-8425"/>
                      <a:pt x="146074" y="24856"/>
                    </a:cubicBezTo>
                    <a:cubicBezTo>
                      <a:pt x="179631" y="58137"/>
                      <a:pt x="179792" y="112258"/>
                      <a:pt x="146434" y="145738"/>
                    </a:cubicBezTo>
                    <a:cubicBezTo>
                      <a:pt x="113076" y="179217"/>
                      <a:pt x="58831" y="179378"/>
                      <a:pt x="25274" y="146097"/>
                    </a:cubicBezTo>
                    <a:cubicBezTo>
                      <a:pt x="25153" y="145978"/>
                      <a:pt x="25033" y="145858"/>
                      <a:pt x="24913" y="145738"/>
                    </a:cubicBezTo>
                    <a:cubicBezTo>
                      <a:pt x="-8304" y="112398"/>
                      <a:pt x="-8304" y="58555"/>
                      <a:pt x="24913" y="25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A5B9155E-FC52-90BC-70A5-4CA31975A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88" y="1400175"/>
                <a:ext cx="219075" cy="206375"/>
              </a:xfrm>
              <a:custGeom>
                <a:avLst/>
                <a:gdLst>
                  <a:gd name="T0" fmla="*/ 25008 w 171347"/>
                  <a:gd name="T1" fmla="*/ 25121 h 161455"/>
                  <a:gd name="T2" fmla="*/ 146173 w 171347"/>
                  <a:gd name="T3" fmla="*/ 24951 h 161455"/>
                  <a:gd name="T4" fmla="*/ 146344 w 171347"/>
                  <a:gd name="T5" fmla="*/ 145836 h 161455"/>
                  <a:gd name="T6" fmla="*/ 25179 w 171347"/>
                  <a:gd name="T7" fmla="*/ 146007 h 161455"/>
                  <a:gd name="T8" fmla="*/ 25008 w 171347"/>
                  <a:gd name="T9" fmla="*/ 145836 h 161455"/>
                  <a:gd name="T10" fmla="*/ 25008 w 171347"/>
                  <a:gd name="T11" fmla="*/ 25121 h 1614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61455">
                    <a:moveTo>
                      <a:pt x="25008" y="25121"/>
                    </a:moveTo>
                    <a:cubicBezTo>
                      <a:pt x="58419" y="-8307"/>
                      <a:pt x="112664" y="-8383"/>
                      <a:pt x="146169" y="24951"/>
                    </a:cubicBezTo>
                    <a:cubicBezTo>
                      <a:pt x="179674" y="58284"/>
                      <a:pt x="179750" y="112405"/>
                      <a:pt x="146340" y="145832"/>
                    </a:cubicBezTo>
                    <a:cubicBezTo>
                      <a:pt x="112929" y="179260"/>
                      <a:pt x="58683" y="179336"/>
                      <a:pt x="25179" y="146003"/>
                    </a:cubicBezTo>
                    <a:cubicBezTo>
                      <a:pt x="25122" y="145946"/>
                      <a:pt x="25065" y="145889"/>
                      <a:pt x="25008" y="145832"/>
                    </a:cubicBezTo>
                    <a:cubicBezTo>
                      <a:pt x="-8336" y="112471"/>
                      <a:pt x="-8336" y="58482"/>
                      <a:pt x="25008" y="25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43E0A716-33A0-0718-A075-9BDDB6F9A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350" y="2017713"/>
                <a:ext cx="219075" cy="217487"/>
              </a:xfrm>
              <a:custGeom>
                <a:avLst/>
                <a:gdLst>
                  <a:gd name="T0" fmla="*/ 24913 w 171347"/>
                  <a:gd name="T1" fmla="*/ 25216 h 170953"/>
                  <a:gd name="T2" fmla="*/ 146078 w 171347"/>
                  <a:gd name="T3" fmla="*/ 24856 h 170953"/>
                  <a:gd name="T4" fmla="*/ 146438 w 171347"/>
                  <a:gd name="T5" fmla="*/ 145738 h 170953"/>
                  <a:gd name="T6" fmla="*/ 25274 w 171347"/>
                  <a:gd name="T7" fmla="*/ 146097 h 170953"/>
                  <a:gd name="T8" fmla="*/ 24913 w 171347"/>
                  <a:gd name="T9" fmla="*/ 145738 h 170953"/>
                  <a:gd name="T10" fmla="*/ 24913 w 171347"/>
                  <a:gd name="T11" fmla="*/ 25216 h 1709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70953">
                    <a:moveTo>
                      <a:pt x="24913" y="25216"/>
                    </a:moveTo>
                    <a:cubicBezTo>
                      <a:pt x="58271" y="-8264"/>
                      <a:pt x="112517" y="-8425"/>
                      <a:pt x="146074" y="24856"/>
                    </a:cubicBezTo>
                    <a:cubicBezTo>
                      <a:pt x="179631" y="58137"/>
                      <a:pt x="179793" y="112258"/>
                      <a:pt x="146434" y="145738"/>
                    </a:cubicBezTo>
                    <a:cubicBezTo>
                      <a:pt x="113076" y="179217"/>
                      <a:pt x="58831" y="179378"/>
                      <a:pt x="25274" y="146097"/>
                    </a:cubicBezTo>
                    <a:cubicBezTo>
                      <a:pt x="25153" y="145978"/>
                      <a:pt x="25033" y="145858"/>
                      <a:pt x="24913" y="145738"/>
                    </a:cubicBezTo>
                    <a:cubicBezTo>
                      <a:pt x="-8304" y="112398"/>
                      <a:pt x="-8304" y="58555"/>
                      <a:pt x="24913" y="25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20BBCE26-242D-1D3B-4FC5-F99E16363A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0313" y="1608138"/>
                <a:ext cx="412750" cy="412750"/>
              </a:xfrm>
              <a:custGeom>
                <a:avLst/>
                <a:gdLst>
                  <a:gd name="T0" fmla="*/ 285393 w 323656"/>
                  <a:gd name="T1" fmla="*/ 241899 h 322911"/>
                  <a:gd name="T2" fmla="*/ 280062 w 323656"/>
                  <a:gd name="T3" fmla="*/ 241899 h 322911"/>
                  <a:gd name="T4" fmla="*/ 235702 w 323656"/>
                  <a:gd name="T5" fmla="*/ 222904 h 322911"/>
                  <a:gd name="T6" fmla="*/ 230657 w 323656"/>
                  <a:gd name="T7" fmla="*/ 217775 h 322911"/>
                  <a:gd name="T8" fmla="*/ 230657 w 323656"/>
                  <a:gd name="T9" fmla="*/ 108365 h 322911"/>
                  <a:gd name="T10" fmla="*/ 236178 w 323656"/>
                  <a:gd name="T11" fmla="*/ 102857 h 322911"/>
                  <a:gd name="T12" fmla="*/ 279872 w 323656"/>
                  <a:gd name="T13" fmla="*/ 85097 h 322911"/>
                  <a:gd name="T14" fmla="*/ 280443 w 323656"/>
                  <a:gd name="T15" fmla="*/ 85097 h 322911"/>
                  <a:gd name="T16" fmla="*/ 286155 w 323656"/>
                  <a:gd name="T17" fmla="*/ 85097 h 322911"/>
                  <a:gd name="T18" fmla="*/ 328801 w 323656"/>
                  <a:gd name="T19" fmla="*/ 42548 h 322911"/>
                  <a:gd name="T20" fmla="*/ 286155 w 323656"/>
                  <a:gd name="T21" fmla="*/ 0 h 322911"/>
                  <a:gd name="T22" fmla="*/ 243508 w 323656"/>
                  <a:gd name="T23" fmla="*/ 42548 h 322911"/>
                  <a:gd name="T24" fmla="*/ 243508 w 323656"/>
                  <a:gd name="T25" fmla="*/ 47772 h 322911"/>
                  <a:gd name="T26" fmla="*/ 243508 w 323656"/>
                  <a:gd name="T27" fmla="*/ 47772 h 322911"/>
                  <a:gd name="T28" fmla="*/ 224470 w 323656"/>
                  <a:gd name="T29" fmla="*/ 92125 h 322911"/>
                  <a:gd name="T30" fmla="*/ 219329 w 323656"/>
                  <a:gd name="T31" fmla="*/ 97348 h 322911"/>
                  <a:gd name="T32" fmla="*/ 109187 w 323656"/>
                  <a:gd name="T33" fmla="*/ 98013 h 322911"/>
                  <a:gd name="T34" fmla="*/ 103475 w 323656"/>
                  <a:gd name="T35" fmla="*/ 92410 h 322911"/>
                  <a:gd name="T36" fmla="*/ 85674 w 323656"/>
                  <a:gd name="T37" fmla="*/ 48817 h 322911"/>
                  <a:gd name="T38" fmla="*/ 85674 w 323656"/>
                  <a:gd name="T39" fmla="*/ 48152 h 322911"/>
                  <a:gd name="T40" fmla="*/ 85674 w 323656"/>
                  <a:gd name="T41" fmla="*/ 42548 h 322911"/>
                  <a:gd name="T42" fmla="*/ 43027 w 323656"/>
                  <a:gd name="T43" fmla="*/ 0 h 322911"/>
                  <a:gd name="T44" fmla="*/ 381 w 323656"/>
                  <a:gd name="T45" fmla="*/ 42549 h 322911"/>
                  <a:gd name="T46" fmla="*/ 43027 w 323656"/>
                  <a:gd name="T47" fmla="*/ 85097 h 322911"/>
                  <a:gd name="T48" fmla="*/ 43123 w 323656"/>
                  <a:gd name="T49" fmla="*/ 85097 h 322911"/>
                  <a:gd name="T50" fmla="*/ 48263 w 323656"/>
                  <a:gd name="T51" fmla="*/ 85097 h 322911"/>
                  <a:gd name="T52" fmla="*/ 48263 w 323656"/>
                  <a:gd name="T53" fmla="*/ 85097 h 322911"/>
                  <a:gd name="T54" fmla="*/ 92718 w 323656"/>
                  <a:gd name="T55" fmla="*/ 104091 h 322911"/>
                  <a:gd name="T56" fmla="*/ 98144 w 323656"/>
                  <a:gd name="T57" fmla="*/ 109600 h 322911"/>
                  <a:gd name="T58" fmla="*/ 98144 w 323656"/>
                  <a:gd name="T59" fmla="*/ 218250 h 322911"/>
                  <a:gd name="T60" fmla="*/ 92242 w 323656"/>
                  <a:gd name="T61" fmla="*/ 224233 h 322911"/>
                  <a:gd name="T62" fmla="*/ 48453 w 323656"/>
                  <a:gd name="T63" fmla="*/ 241994 h 322911"/>
                  <a:gd name="T64" fmla="*/ 48453 w 323656"/>
                  <a:gd name="T65" fmla="*/ 241994 h 322911"/>
                  <a:gd name="T66" fmla="*/ 42647 w 323656"/>
                  <a:gd name="T67" fmla="*/ 241994 h 322911"/>
                  <a:gd name="T68" fmla="*/ 0 w 323656"/>
                  <a:gd name="T69" fmla="*/ 284542 h 322911"/>
                  <a:gd name="T70" fmla="*/ 42647 w 323656"/>
                  <a:gd name="T71" fmla="*/ 327090 h 322911"/>
                  <a:gd name="T72" fmla="*/ 85293 w 323656"/>
                  <a:gd name="T73" fmla="*/ 284542 h 322911"/>
                  <a:gd name="T74" fmla="*/ 85293 w 323656"/>
                  <a:gd name="T75" fmla="*/ 279413 h 322911"/>
                  <a:gd name="T76" fmla="*/ 85293 w 323656"/>
                  <a:gd name="T77" fmla="*/ 279413 h 322911"/>
                  <a:gd name="T78" fmla="*/ 104332 w 323656"/>
                  <a:gd name="T79" fmla="*/ 234491 h 322911"/>
                  <a:gd name="T80" fmla="*/ 110043 w 323656"/>
                  <a:gd name="T81" fmla="*/ 228887 h 322911"/>
                  <a:gd name="T82" fmla="*/ 219996 w 323656"/>
                  <a:gd name="T83" fmla="*/ 228887 h 322911"/>
                  <a:gd name="T84" fmla="*/ 225326 w 323656"/>
                  <a:gd name="T85" fmla="*/ 234206 h 322911"/>
                  <a:gd name="T86" fmla="*/ 243223 w 323656"/>
                  <a:gd name="T87" fmla="*/ 277799 h 322911"/>
                  <a:gd name="T88" fmla="*/ 243223 w 323656"/>
                  <a:gd name="T89" fmla="*/ 278463 h 322911"/>
                  <a:gd name="T90" fmla="*/ 243223 w 323656"/>
                  <a:gd name="T91" fmla="*/ 284067 h 322911"/>
                  <a:gd name="T92" fmla="*/ 285869 w 323656"/>
                  <a:gd name="T93" fmla="*/ 326615 h 322911"/>
                  <a:gd name="T94" fmla="*/ 328516 w 323656"/>
                  <a:gd name="T95" fmla="*/ 284067 h 322911"/>
                  <a:gd name="T96" fmla="*/ 285869 w 323656"/>
                  <a:gd name="T97" fmla="*/ 241519 h 32291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23656" h="322911">
                    <a:moveTo>
                      <a:pt x="285389" y="241899"/>
                    </a:moveTo>
                    <a:cubicBezTo>
                      <a:pt x="283614" y="241804"/>
                      <a:pt x="281834" y="241804"/>
                      <a:pt x="280058" y="241899"/>
                    </a:cubicBezTo>
                    <a:cubicBezTo>
                      <a:pt x="263288" y="241897"/>
                      <a:pt x="247253" y="235031"/>
                      <a:pt x="235698" y="222904"/>
                    </a:cubicBezTo>
                    <a:lnTo>
                      <a:pt x="230653" y="217775"/>
                    </a:lnTo>
                    <a:cubicBezTo>
                      <a:pt x="257112" y="186082"/>
                      <a:pt x="257112" y="140058"/>
                      <a:pt x="230653" y="108365"/>
                    </a:cubicBezTo>
                    <a:lnTo>
                      <a:pt x="236174" y="102857"/>
                    </a:lnTo>
                    <a:cubicBezTo>
                      <a:pt x="243123" y="96114"/>
                      <a:pt x="262067" y="82247"/>
                      <a:pt x="279868" y="85097"/>
                    </a:cubicBezTo>
                    <a:lnTo>
                      <a:pt x="280439" y="85097"/>
                    </a:lnTo>
                    <a:cubicBezTo>
                      <a:pt x="282340" y="85239"/>
                      <a:pt x="284250" y="85239"/>
                      <a:pt x="286151" y="85097"/>
                    </a:cubicBezTo>
                    <a:cubicBezTo>
                      <a:pt x="309704" y="85097"/>
                      <a:pt x="328797" y="66047"/>
                      <a:pt x="328797" y="42548"/>
                    </a:cubicBezTo>
                    <a:cubicBezTo>
                      <a:pt x="328797" y="19050"/>
                      <a:pt x="309704" y="0"/>
                      <a:pt x="286151" y="0"/>
                    </a:cubicBezTo>
                    <a:cubicBezTo>
                      <a:pt x="262598" y="0"/>
                      <a:pt x="243504" y="19050"/>
                      <a:pt x="243504" y="42548"/>
                    </a:cubicBezTo>
                    <a:cubicBezTo>
                      <a:pt x="243413" y="44288"/>
                      <a:pt x="243413" y="46032"/>
                      <a:pt x="243504" y="47772"/>
                    </a:cubicBezTo>
                    <a:cubicBezTo>
                      <a:pt x="243473" y="64525"/>
                      <a:pt x="236598" y="80542"/>
                      <a:pt x="224466" y="92125"/>
                    </a:cubicBezTo>
                    <a:cubicBezTo>
                      <a:pt x="224466" y="92125"/>
                      <a:pt x="222276" y="94214"/>
                      <a:pt x="219325" y="97348"/>
                    </a:cubicBezTo>
                    <a:cubicBezTo>
                      <a:pt x="187314" y="70877"/>
                      <a:pt x="140874" y="71158"/>
                      <a:pt x="109187" y="98013"/>
                    </a:cubicBezTo>
                    <a:lnTo>
                      <a:pt x="103475" y="92410"/>
                    </a:lnTo>
                    <a:cubicBezTo>
                      <a:pt x="96716" y="85477"/>
                      <a:pt x="82818" y="66577"/>
                      <a:pt x="85674" y="48817"/>
                    </a:cubicBezTo>
                    <a:lnTo>
                      <a:pt x="85674" y="48152"/>
                    </a:lnTo>
                    <a:cubicBezTo>
                      <a:pt x="85816" y="46287"/>
                      <a:pt x="85816" y="44413"/>
                      <a:pt x="85674" y="42548"/>
                    </a:cubicBezTo>
                    <a:cubicBezTo>
                      <a:pt x="85674" y="19050"/>
                      <a:pt x="66580" y="0"/>
                      <a:pt x="43027" y="0"/>
                    </a:cubicBezTo>
                    <a:cubicBezTo>
                      <a:pt x="19474" y="0"/>
                      <a:pt x="381" y="19050"/>
                      <a:pt x="381" y="42549"/>
                    </a:cubicBezTo>
                    <a:cubicBezTo>
                      <a:pt x="381" y="66047"/>
                      <a:pt x="19474" y="85097"/>
                      <a:pt x="43027" y="85097"/>
                    </a:cubicBezTo>
                    <a:cubicBezTo>
                      <a:pt x="43059" y="85097"/>
                      <a:pt x="43091" y="85097"/>
                      <a:pt x="43123" y="85097"/>
                    </a:cubicBezTo>
                    <a:cubicBezTo>
                      <a:pt x="44833" y="85245"/>
                      <a:pt x="46553" y="85245"/>
                      <a:pt x="48263" y="85097"/>
                    </a:cubicBezTo>
                    <a:cubicBezTo>
                      <a:pt x="65048" y="85160"/>
                      <a:pt x="81090" y="92014"/>
                      <a:pt x="92718" y="104091"/>
                    </a:cubicBezTo>
                    <a:cubicBezTo>
                      <a:pt x="92718" y="104091"/>
                      <a:pt x="94908" y="106466"/>
                      <a:pt x="98144" y="109600"/>
                    </a:cubicBezTo>
                    <a:cubicBezTo>
                      <a:pt x="72106" y="141158"/>
                      <a:pt x="72106" y="186692"/>
                      <a:pt x="98144" y="218250"/>
                    </a:cubicBezTo>
                    <a:lnTo>
                      <a:pt x="92242" y="224233"/>
                    </a:lnTo>
                    <a:cubicBezTo>
                      <a:pt x="85198" y="230882"/>
                      <a:pt x="66255" y="244748"/>
                      <a:pt x="48453" y="241994"/>
                    </a:cubicBezTo>
                    <a:cubicBezTo>
                      <a:pt x="46519" y="241895"/>
                      <a:pt x="44581" y="241895"/>
                      <a:pt x="42647" y="241994"/>
                    </a:cubicBezTo>
                    <a:cubicBezTo>
                      <a:pt x="19094" y="241994"/>
                      <a:pt x="0" y="261043"/>
                      <a:pt x="0" y="284542"/>
                    </a:cubicBezTo>
                    <a:cubicBezTo>
                      <a:pt x="0" y="308041"/>
                      <a:pt x="19094" y="327090"/>
                      <a:pt x="42647" y="327090"/>
                    </a:cubicBezTo>
                    <a:cubicBezTo>
                      <a:pt x="66200" y="327090"/>
                      <a:pt x="85293" y="308041"/>
                      <a:pt x="85293" y="284542"/>
                    </a:cubicBezTo>
                    <a:cubicBezTo>
                      <a:pt x="85391" y="282834"/>
                      <a:pt x="85391" y="281121"/>
                      <a:pt x="85293" y="279413"/>
                    </a:cubicBezTo>
                    <a:cubicBezTo>
                      <a:pt x="85133" y="262455"/>
                      <a:pt x="92027" y="246190"/>
                      <a:pt x="104332" y="234491"/>
                    </a:cubicBezTo>
                    <a:lnTo>
                      <a:pt x="110043" y="228887"/>
                    </a:lnTo>
                    <a:cubicBezTo>
                      <a:pt x="141860" y="255444"/>
                      <a:pt x="188175" y="255444"/>
                      <a:pt x="219992" y="228887"/>
                    </a:cubicBezTo>
                    <a:lnTo>
                      <a:pt x="225322" y="234206"/>
                    </a:lnTo>
                    <a:cubicBezTo>
                      <a:pt x="232081" y="241139"/>
                      <a:pt x="245979" y="260039"/>
                      <a:pt x="243219" y="277799"/>
                    </a:cubicBezTo>
                    <a:cubicBezTo>
                      <a:pt x="243219" y="277799"/>
                      <a:pt x="243219" y="278274"/>
                      <a:pt x="243219" y="278463"/>
                    </a:cubicBezTo>
                    <a:cubicBezTo>
                      <a:pt x="243074" y="280329"/>
                      <a:pt x="243074" y="282202"/>
                      <a:pt x="243219" y="284067"/>
                    </a:cubicBezTo>
                    <a:cubicBezTo>
                      <a:pt x="243219" y="307566"/>
                      <a:pt x="262312" y="326615"/>
                      <a:pt x="285865" y="326615"/>
                    </a:cubicBezTo>
                    <a:cubicBezTo>
                      <a:pt x="309418" y="326615"/>
                      <a:pt x="328512" y="307566"/>
                      <a:pt x="328512" y="284067"/>
                    </a:cubicBezTo>
                    <a:cubicBezTo>
                      <a:pt x="328512" y="260568"/>
                      <a:pt x="309418" y="241519"/>
                      <a:pt x="285865" y="241519"/>
                    </a:cubicBezTo>
                    <a:lnTo>
                      <a:pt x="285389" y="241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34E189F1-1504-3393-E62C-CB3B297D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9775" y="1122363"/>
                <a:ext cx="1400175" cy="1397000"/>
              </a:xfrm>
              <a:custGeom>
                <a:avLst/>
                <a:gdLst>
                  <a:gd name="T0" fmla="*/ 1071306 w 1094721"/>
                  <a:gd name="T1" fmla="*/ 483785 h 1092200"/>
                  <a:gd name="T2" fmla="*/ 950410 w 1094721"/>
                  <a:gd name="T3" fmla="*/ 483785 h 1092200"/>
                  <a:gd name="T4" fmla="*/ 931372 w 1094721"/>
                  <a:gd name="T5" fmla="*/ 513132 h 1092200"/>
                  <a:gd name="T6" fmla="*/ 884822 w 1094721"/>
                  <a:gd name="T7" fmla="*/ 533836 h 1092200"/>
                  <a:gd name="T8" fmla="*/ 883394 w 1094721"/>
                  <a:gd name="T9" fmla="*/ 533836 h 1092200"/>
                  <a:gd name="T10" fmla="*/ 865403 w 1094721"/>
                  <a:gd name="T11" fmla="*/ 498886 h 1092200"/>
                  <a:gd name="T12" fmla="*/ 774801 w 1094721"/>
                  <a:gd name="T13" fmla="*/ 498908 h 1092200"/>
                  <a:gd name="T14" fmla="*/ 774823 w 1094721"/>
                  <a:gd name="T15" fmla="*/ 589301 h 1092200"/>
                  <a:gd name="T16" fmla="*/ 865403 w 1094721"/>
                  <a:gd name="T17" fmla="*/ 589301 h 1092200"/>
                  <a:gd name="T18" fmla="*/ 883489 w 1094721"/>
                  <a:gd name="T19" fmla="*/ 552926 h 1092200"/>
                  <a:gd name="T20" fmla="*/ 885298 w 1094721"/>
                  <a:gd name="T21" fmla="*/ 552926 h 1092200"/>
                  <a:gd name="T22" fmla="*/ 930705 w 1094721"/>
                  <a:gd name="T23" fmla="*/ 573440 h 1092200"/>
                  <a:gd name="T24" fmla="*/ 1040014 w 1094721"/>
                  <a:gd name="T25" fmla="*/ 625584 h 1092200"/>
                  <a:gd name="T26" fmla="*/ 1092279 w 1094721"/>
                  <a:gd name="T27" fmla="*/ 516527 h 1092200"/>
                  <a:gd name="T28" fmla="*/ 1071401 w 1094721"/>
                  <a:gd name="T29" fmla="*/ 483880 h 1092200"/>
                  <a:gd name="T30" fmla="*/ 487672 w 1094721"/>
                  <a:gd name="T31" fmla="*/ 21167 h 1092200"/>
                  <a:gd name="T32" fmla="*/ 488113 w 1094721"/>
                  <a:gd name="T33" fmla="*/ 142048 h 1092200"/>
                  <a:gd name="T34" fmla="*/ 518705 w 1094721"/>
                  <a:gd name="T35" fmla="*/ 161538 h 1092200"/>
                  <a:gd name="T36" fmla="*/ 538696 w 1094721"/>
                  <a:gd name="T37" fmla="*/ 207411 h 1092200"/>
                  <a:gd name="T38" fmla="*/ 538696 w 1094721"/>
                  <a:gd name="T39" fmla="*/ 209595 h 1092200"/>
                  <a:gd name="T40" fmla="*/ 502903 w 1094721"/>
                  <a:gd name="T41" fmla="*/ 227545 h 1092200"/>
                  <a:gd name="T42" fmla="*/ 502925 w 1094721"/>
                  <a:gd name="T43" fmla="*/ 317938 h 1092200"/>
                  <a:gd name="T44" fmla="*/ 593531 w 1094721"/>
                  <a:gd name="T45" fmla="*/ 317916 h 1092200"/>
                  <a:gd name="T46" fmla="*/ 593531 w 1094721"/>
                  <a:gd name="T47" fmla="*/ 227545 h 1092200"/>
                  <a:gd name="T48" fmla="*/ 557833 w 1094721"/>
                  <a:gd name="T49" fmla="*/ 209595 h 1092200"/>
                  <a:gd name="T50" fmla="*/ 557833 w 1094721"/>
                  <a:gd name="T51" fmla="*/ 207031 h 1092200"/>
                  <a:gd name="T52" fmla="*/ 581156 w 1094721"/>
                  <a:gd name="T53" fmla="*/ 160304 h 1092200"/>
                  <a:gd name="T54" fmla="*/ 586201 w 1094721"/>
                  <a:gd name="T55" fmla="*/ 157739 h 1092200"/>
                  <a:gd name="T56" fmla="*/ 608667 w 1094721"/>
                  <a:gd name="T57" fmla="*/ 141784 h 1092200"/>
                  <a:gd name="T58" fmla="*/ 600646 w 1094721"/>
                  <a:gd name="T59" fmla="*/ 21167 h 1092200"/>
                  <a:gd name="T60" fmla="*/ 487767 w 1094721"/>
                  <a:gd name="T61" fmla="*/ 21167 h 1092200"/>
                  <a:gd name="T62" fmla="*/ 577443 w 1094721"/>
                  <a:gd name="T63" fmla="*/ 926838 h 1092200"/>
                  <a:gd name="T64" fmla="*/ 557548 w 1094721"/>
                  <a:gd name="T65" fmla="*/ 880776 h 1092200"/>
                  <a:gd name="T66" fmla="*/ 557548 w 1094721"/>
                  <a:gd name="T67" fmla="*/ 878686 h 1092200"/>
                  <a:gd name="T68" fmla="*/ 593436 w 1094721"/>
                  <a:gd name="T69" fmla="*/ 860736 h 1092200"/>
                  <a:gd name="T70" fmla="*/ 593548 w 1094721"/>
                  <a:gd name="T71" fmla="*/ 770209 h 1092200"/>
                  <a:gd name="T72" fmla="*/ 502808 w 1094721"/>
                  <a:gd name="T73" fmla="*/ 770097 h 1092200"/>
                  <a:gd name="T74" fmla="*/ 502695 w 1094721"/>
                  <a:gd name="T75" fmla="*/ 860624 h 1092200"/>
                  <a:gd name="T76" fmla="*/ 502808 w 1094721"/>
                  <a:gd name="T77" fmla="*/ 860736 h 1092200"/>
                  <a:gd name="T78" fmla="*/ 538410 w 1094721"/>
                  <a:gd name="T79" fmla="*/ 878686 h 1092200"/>
                  <a:gd name="T80" fmla="*/ 538410 w 1094721"/>
                  <a:gd name="T81" fmla="*/ 881251 h 1092200"/>
                  <a:gd name="T82" fmla="*/ 515183 w 1094721"/>
                  <a:gd name="T83" fmla="*/ 927883 h 1092200"/>
                  <a:gd name="T84" fmla="*/ 510042 w 1094721"/>
                  <a:gd name="T85" fmla="*/ 930447 h 1092200"/>
                  <a:gd name="T86" fmla="*/ 487672 w 1094721"/>
                  <a:gd name="T87" fmla="*/ 946878 h 1092200"/>
                  <a:gd name="T88" fmla="*/ 487407 w 1094721"/>
                  <a:gd name="T89" fmla="*/ 1067759 h 1092200"/>
                  <a:gd name="T90" fmla="*/ 608571 w 1094721"/>
                  <a:gd name="T91" fmla="*/ 1068024 h 1092200"/>
                  <a:gd name="T92" fmla="*/ 608837 w 1094721"/>
                  <a:gd name="T93" fmla="*/ 947142 h 1092200"/>
                  <a:gd name="T94" fmla="*/ 608571 w 1094721"/>
                  <a:gd name="T95" fmla="*/ 946878 h 1092200"/>
                  <a:gd name="T96" fmla="*/ 577443 w 1094721"/>
                  <a:gd name="T97" fmla="*/ 926838 h 1092200"/>
                  <a:gd name="T98" fmla="*/ 229794 w 1094721"/>
                  <a:gd name="T99" fmla="*/ 498791 h 1092200"/>
                  <a:gd name="T100" fmla="*/ 211707 w 1094721"/>
                  <a:gd name="T101" fmla="*/ 535261 h 1092200"/>
                  <a:gd name="T102" fmla="*/ 209993 w 1094721"/>
                  <a:gd name="T103" fmla="*/ 535261 h 1092200"/>
                  <a:gd name="T104" fmla="*/ 164586 w 1094721"/>
                  <a:gd name="T105" fmla="*/ 514746 h 1092200"/>
                  <a:gd name="T106" fmla="*/ 55510 w 1094721"/>
                  <a:gd name="T107" fmla="*/ 464636 h 1092200"/>
                  <a:gd name="T108" fmla="*/ 5285 w 1094721"/>
                  <a:gd name="T109" fmla="*/ 573461 h 1092200"/>
                  <a:gd name="T110" fmla="*/ 114361 w 1094721"/>
                  <a:gd name="T111" fmla="*/ 623571 h 1092200"/>
                  <a:gd name="T112" fmla="*/ 164015 w 1094721"/>
                  <a:gd name="T113" fmla="*/ 574960 h 1092200"/>
                  <a:gd name="T114" fmla="*/ 210469 w 1094721"/>
                  <a:gd name="T115" fmla="*/ 554255 h 1092200"/>
                  <a:gd name="T116" fmla="*/ 211897 w 1094721"/>
                  <a:gd name="T117" fmla="*/ 554255 h 1092200"/>
                  <a:gd name="T118" fmla="*/ 229794 w 1094721"/>
                  <a:gd name="T119" fmla="*/ 589206 h 1092200"/>
                  <a:gd name="T120" fmla="*/ 320395 w 1094721"/>
                  <a:gd name="T121" fmla="*/ 589184 h 1092200"/>
                  <a:gd name="T122" fmla="*/ 320373 w 1094721"/>
                  <a:gd name="T123" fmla="*/ 498791 h 1092200"/>
                  <a:gd name="T124" fmla="*/ 229794 w 1094721"/>
                  <a:gd name="T125" fmla="*/ 498791 h 10922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94721" h="1092200">
                    <a:moveTo>
                      <a:pt x="1071302" y="483785"/>
                    </a:moveTo>
                    <a:cubicBezTo>
                      <a:pt x="1037874" y="450580"/>
                      <a:pt x="983833" y="450580"/>
                      <a:pt x="950406" y="483785"/>
                    </a:cubicBezTo>
                    <a:cubicBezTo>
                      <a:pt x="942030" y="492097"/>
                      <a:pt x="935538" y="502104"/>
                      <a:pt x="931368" y="513132"/>
                    </a:cubicBezTo>
                    <a:cubicBezTo>
                      <a:pt x="921087" y="532126"/>
                      <a:pt x="894242" y="533931"/>
                      <a:pt x="884818" y="533836"/>
                    </a:cubicBezTo>
                    <a:lnTo>
                      <a:pt x="883390" y="533836"/>
                    </a:lnTo>
                    <a:cubicBezTo>
                      <a:pt x="881171" y="520606"/>
                      <a:pt x="874883" y="508392"/>
                      <a:pt x="865399" y="498886"/>
                    </a:cubicBezTo>
                    <a:cubicBezTo>
                      <a:pt x="840374" y="473930"/>
                      <a:pt x="799810" y="473940"/>
                      <a:pt x="774797" y="498908"/>
                    </a:cubicBezTo>
                    <a:cubicBezTo>
                      <a:pt x="749784" y="523875"/>
                      <a:pt x="749794" y="564346"/>
                      <a:pt x="774819" y="589301"/>
                    </a:cubicBezTo>
                    <a:cubicBezTo>
                      <a:pt x="799836" y="614247"/>
                      <a:pt x="840382" y="614247"/>
                      <a:pt x="865399" y="589301"/>
                    </a:cubicBezTo>
                    <a:cubicBezTo>
                      <a:pt x="875288" y="579501"/>
                      <a:pt x="881648" y="566711"/>
                      <a:pt x="883485" y="552926"/>
                    </a:cubicBezTo>
                    <a:lnTo>
                      <a:pt x="885294" y="552926"/>
                    </a:lnTo>
                    <a:cubicBezTo>
                      <a:pt x="894813" y="552926"/>
                      <a:pt x="921658" y="555300"/>
                      <a:pt x="930701" y="573440"/>
                    </a:cubicBezTo>
                    <a:cubicBezTo>
                      <a:pt x="946454" y="617955"/>
                      <a:pt x="995393" y="641300"/>
                      <a:pt x="1040010" y="625584"/>
                    </a:cubicBezTo>
                    <a:cubicBezTo>
                      <a:pt x="1084628" y="609868"/>
                      <a:pt x="1108027" y="561042"/>
                      <a:pt x="1092275" y="516527"/>
                    </a:cubicBezTo>
                    <a:cubicBezTo>
                      <a:pt x="1087911" y="504194"/>
                      <a:pt x="1080768" y="493025"/>
                      <a:pt x="1071397" y="483880"/>
                    </a:cubicBezTo>
                    <a:lnTo>
                      <a:pt x="1071302" y="483785"/>
                    </a:lnTo>
                    <a:close/>
                    <a:moveTo>
                      <a:pt x="487672" y="21167"/>
                    </a:moveTo>
                    <a:cubicBezTo>
                      <a:pt x="454336" y="54669"/>
                      <a:pt x="454534" y="108789"/>
                      <a:pt x="488113" y="142048"/>
                    </a:cubicBezTo>
                    <a:cubicBezTo>
                      <a:pt x="496798" y="150650"/>
                      <a:pt x="507230" y="157296"/>
                      <a:pt x="518705" y="161538"/>
                    </a:cubicBezTo>
                    <a:cubicBezTo>
                      <a:pt x="537744" y="171985"/>
                      <a:pt x="538791" y="198198"/>
                      <a:pt x="538696" y="207411"/>
                    </a:cubicBezTo>
                    <a:cubicBezTo>
                      <a:pt x="538696" y="207980"/>
                      <a:pt x="538696" y="208740"/>
                      <a:pt x="538696" y="209595"/>
                    </a:cubicBezTo>
                    <a:cubicBezTo>
                      <a:pt x="525130" y="211548"/>
                      <a:pt x="512568" y="217848"/>
                      <a:pt x="502903" y="227545"/>
                    </a:cubicBezTo>
                    <a:cubicBezTo>
                      <a:pt x="477890" y="252513"/>
                      <a:pt x="477900" y="292983"/>
                      <a:pt x="502925" y="317938"/>
                    </a:cubicBezTo>
                    <a:cubicBezTo>
                      <a:pt x="527950" y="342893"/>
                      <a:pt x="568514" y="342883"/>
                      <a:pt x="593527" y="317916"/>
                    </a:cubicBezTo>
                    <a:cubicBezTo>
                      <a:pt x="618531" y="292957"/>
                      <a:pt x="618531" y="252504"/>
                      <a:pt x="593527" y="227545"/>
                    </a:cubicBezTo>
                    <a:cubicBezTo>
                      <a:pt x="583883" y="217872"/>
                      <a:pt x="571359" y="211575"/>
                      <a:pt x="557829" y="209595"/>
                    </a:cubicBezTo>
                    <a:lnTo>
                      <a:pt x="557829" y="207031"/>
                    </a:lnTo>
                    <a:cubicBezTo>
                      <a:pt x="557829" y="196584"/>
                      <a:pt x="560400" y="167901"/>
                      <a:pt x="581152" y="160304"/>
                    </a:cubicBezTo>
                    <a:cubicBezTo>
                      <a:pt x="582959" y="159721"/>
                      <a:pt x="584662" y="158856"/>
                      <a:pt x="586197" y="157739"/>
                    </a:cubicBezTo>
                    <a:cubicBezTo>
                      <a:pt x="594531" y="153719"/>
                      <a:pt x="602126" y="148324"/>
                      <a:pt x="608663" y="141784"/>
                    </a:cubicBezTo>
                    <a:cubicBezTo>
                      <a:pt x="639832" y="106266"/>
                      <a:pt x="636241" y="52264"/>
                      <a:pt x="600642" y="21167"/>
                    </a:cubicBezTo>
                    <a:cubicBezTo>
                      <a:pt x="568334" y="-7056"/>
                      <a:pt x="520075" y="-7056"/>
                      <a:pt x="487767" y="21167"/>
                    </a:cubicBezTo>
                    <a:lnTo>
                      <a:pt x="487672" y="21167"/>
                    </a:lnTo>
                    <a:close/>
                    <a:moveTo>
                      <a:pt x="577439" y="926838"/>
                    </a:moveTo>
                    <a:cubicBezTo>
                      <a:pt x="558401" y="916296"/>
                      <a:pt x="557449" y="890083"/>
                      <a:pt x="557544" y="880776"/>
                    </a:cubicBezTo>
                    <a:lnTo>
                      <a:pt x="557544" y="878686"/>
                    </a:lnTo>
                    <a:cubicBezTo>
                      <a:pt x="571137" y="876733"/>
                      <a:pt x="583730" y="870434"/>
                      <a:pt x="593432" y="860736"/>
                    </a:cubicBezTo>
                    <a:cubicBezTo>
                      <a:pt x="618519" y="835769"/>
                      <a:pt x="618569" y="795238"/>
                      <a:pt x="593544" y="770209"/>
                    </a:cubicBezTo>
                    <a:cubicBezTo>
                      <a:pt x="568519" y="745180"/>
                      <a:pt x="527895" y="745130"/>
                      <a:pt x="502808" y="770097"/>
                    </a:cubicBezTo>
                    <a:cubicBezTo>
                      <a:pt x="477721" y="795064"/>
                      <a:pt x="477670" y="835595"/>
                      <a:pt x="502695" y="860624"/>
                    </a:cubicBezTo>
                    <a:cubicBezTo>
                      <a:pt x="502733" y="860662"/>
                      <a:pt x="502770" y="860699"/>
                      <a:pt x="502808" y="860736"/>
                    </a:cubicBezTo>
                    <a:cubicBezTo>
                      <a:pt x="512426" y="870391"/>
                      <a:pt x="524914" y="876687"/>
                      <a:pt x="538410" y="878686"/>
                    </a:cubicBezTo>
                    <a:lnTo>
                      <a:pt x="538410" y="881251"/>
                    </a:lnTo>
                    <a:cubicBezTo>
                      <a:pt x="538410" y="891698"/>
                      <a:pt x="535935" y="920380"/>
                      <a:pt x="515183" y="927883"/>
                    </a:cubicBezTo>
                    <a:cubicBezTo>
                      <a:pt x="513371" y="928525"/>
                      <a:pt x="511644" y="929386"/>
                      <a:pt x="510042" y="930447"/>
                    </a:cubicBezTo>
                    <a:cubicBezTo>
                      <a:pt x="501747" y="934686"/>
                      <a:pt x="494193" y="940234"/>
                      <a:pt x="487672" y="946878"/>
                    </a:cubicBezTo>
                    <a:cubicBezTo>
                      <a:pt x="454141" y="980185"/>
                      <a:pt x="454022" y="1034306"/>
                      <a:pt x="487407" y="1067759"/>
                    </a:cubicBezTo>
                    <a:cubicBezTo>
                      <a:pt x="520791" y="1101213"/>
                      <a:pt x="575036" y="1101332"/>
                      <a:pt x="608567" y="1068024"/>
                    </a:cubicBezTo>
                    <a:cubicBezTo>
                      <a:pt x="642098" y="1034717"/>
                      <a:pt x="642217" y="980596"/>
                      <a:pt x="608833" y="947142"/>
                    </a:cubicBezTo>
                    <a:cubicBezTo>
                      <a:pt x="608745" y="947054"/>
                      <a:pt x="608656" y="946966"/>
                      <a:pt x="608567" y="946878"/>
                    </a:cubicBezTo>
                    <a:cubicBezTo>
                      <a:pt x="599810" y="937976"/>
                      <a:pt x="589177" y="931131"/>
                      <a:pt x="577439" y="926838"/>
                    </a:cubicBezTo>
                    <a:close/>
                    <a:moveTo>
                      <a:pt x="229794" y="498791"/>
                    </a:moveTo>
                    <a:cubicBezTo>
                      <a:pt x="219989" y="508689"/>
                      <a:pt x="213646" y="521479"/>
                      <a:pt x="211707" y="535261"/>
                    </a:cubicBezTo>
                    <a:lnTo>
                      <a:pt x="209993" y="535261"/>
                    </a:lnTo>
                    <a:cubicBezTo>
                      <a:pt x="200474" y="535261"/>
                      <a:pt x="173534" y="532886"/>
                      <a:pt x="164586" y="514746"/>
                    </a:cubicBezTo>
                    <a:cubicBezTo>
                      <a:pt x="148335" y="470858"/>
                      <a:pt x="99500" y="448423"/>
                      <a:pt x="55510" y="464636"/>
                    </a:cubicBezTo>
                    <a:cubicBezTo>
                      <a:pt x="11520" y="480850"/>
                      <a:pt x="-10967" y="529572"/>
                      <a:pt x="5285" y="573461"/>
                    </a:cubicBezTo>
                    <a:cubicBezTo>
                      <a:pt x="21536" y="617350"/>
                      <a:pt x="70371" y="639785"/>
                      <a:pt x="114361" y="623571"/>
                    </a:cubicBezTo>
                    <a:cubicBezTo>
                      <a:pt x="137111" y="615186"/>
                      <a:pt x="155182" y="597495"/>
                      <a:pt x="164015" y="574960"/>
                    </a:cubicBezTo>
                    <a:cubicBezTo>
                      <a:pt x="174106" y="555965"/>
                      <a:pt x="200950" y="554160"/>
                      <a:pt x="210469" y="554255"/>
                    </a:cubicBezTo>
                    <a:lnTo>
                      <a:pt x="211897" y="554255"/>
                    </a:lnTo>
                    <a:cubicBezTo>
                      <a:pt x="213998" y="567504"/>
                      <a:pt x="220265" y="579744"/>
                      <a:pt x="229794" y="589206"/>
                    </a:cubicBezTo>
                    <a:cubicBezTo>
                      <a:pt x="254819" y="614161"/>
                      <a:pt x="295382" y="614151"/>
                      <a:pt x="320395" y="589184"/>
                    </a:cubicBezTo>
                    <a:cubicBezTo>
                      <a:pt x="345408" y="564216"/>
                      <a:pt x="345398" y="523746"/>
                      <a:pt x="320373" y="498791"/>
                    </a:cubicBezTo>
                    <a:cubicBezTo>
                      <a:pt x="295357" y="473844"/>
                      <a:pt x="254810" y="473844"/>
                      <a:pt x="229794" y="4987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126"/>
              </a:p>
            </p:txBody>
          </p:sp>
        </p:grp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94250A38-AA1F-DABB-DADA-D043EA4BF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90939" y="5516571"/>
              <a:ext cx="191868" cy="273523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D4A31F9C-01B8-3EED-5378-858DEC0AF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4487" y="5515679"/>
              <a:ext cx="191868" cy="273523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126">
                <a:solidFill>
                  <a:srgbClr val="FFC72C"/>
                </a:solidFill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A1399EA-48FC-487E-5B91-F70C350E7286}"/>
              </a:ext>
            </a:extLst>
          </p:cNvPr>
          <p:cNvGrpSpPr/>
          <p:nvPr/>
        </p:nvGrpSpPr>
        <p:grpSpPr>
          <a:xfrm>
            <a:off x="921372" y="2675023"/>
            <a:ext cx="1593228" cy="3327573"/>
            <a:chOff x="853103" y="2675023"/>
            <a:chExt cx="1593228" cy="3327573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FBC7F98-2BC6-0A15-9AAC-1CB08A146148}"/>
                </a:ext>
              </a:extLst>
            </p:cNvPr>
            <p:cNvSpPr txBox="1"/>
            <p:nvPr/>
          </p:nvSpPr>
          <p:spPr>
            <a:xfrm>
              <a:off x="997299" y="3886200"/>
              <a:ext cx="1304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Kai Xiong</a:t>
              </a:r>
              <a:r>
                <a:rPr lang="en-US" sz="16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1, 2</a:t>
              </a: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870924B3-D017-E94A-A539-795D6EEB3D74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clrChange>
                <a:clrFrom>
                  <a:srgbClr val="438CDB"/>
                </a:clrFrom>
                <a:clrTo>
                  <a:srgbClr val="438CDB">
                    <a:alpha val="0"/>
                  </a:srgbClr>
                </a:clrTo>
              </a:clrChange>
            </a:blip>
            <a:srcRect t="5874" b="12882"/>
            <a:stretch/>
          </p:blipFill>
          <p:spPr>
            <a:xfrm>
              <a:off x="1073717" y="2675023"/>
              <a:ext cx="1152000" cy="1152000"/>
            </a:xfrm>
            <a:prstGeom prst="ellipse">
              <a:avLst/>
            </a:prstGeom>
            <a:solidFill>
              <a:schemeClr val="bg1"/>
            </a:solidFill>
            <a:ln w="22225" cap="rnd">
              <a:gradFill flip="none" rotWithShape="1">
                <a:gsLst>
                  <a:gs pos="0">
                    <a:schemeClr val="bg2"/>
                  </a:gs>
                  <a:gs pos="100000">
                    <a:schemeClr val="bg2">
                      <a:lumMod val="50000"/>
                    </a:schemeClr>
                  </a:gs>
                </a:gsLst>
                <a:lin ang="12600000" scaled="0"/>
                <a:tileRect/>
              </a:gradFill>
            </a:ln>
            <a:effectLst/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FE5B1C97-5D2B-E5A6-C156-2731228CD1AC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clrChange>
                <a:clrFrom>
                  <a:srgbClr val="438CDB"/>
                </a:clrFrom>
                <a:clrTo>
                  <a:srgbClr val="438CDB">
                    <a:alpha val="0"/>
                  </a:srgbClr>
                </a:clrTo>
              </a:clrChange>
            </a:blip>
            <a:srcRect l="12893" t="18237" r="11029" b="24320"/>
            <a:stretch/>
          </p:blipFill>
          <p:spPr>
            <a:xfrm>
              <a:off x="1073717" y="4452865"/>
              <a:ext cx="1152000" cy="1152000"/>
            </a:xfrm>
            <a:prstGeom prst="ellipse">
              <a:avLst/>
            </a:prstGeom>
            <a:solidFill>
              <a:schemeClr val="bg1"/>
            </a:solidFill>
            <a:ln w="22225" cap="rnd">
              <a:gradFill flip="none" rotWithShape="1">
                <a:gsLst>
                  <a:gs pos="0">
                    <a:schemeClr val="bg2"/>
                  </a:gs>
                  <a:gs pos="100000">
                    <a:schemeClr val="bg2">
                      <a:lumMod val="50000"/>
                    </a:schemeClr>
                  </a:gs>
                </a:gsLst>
                <a:lin ang="12600000" scaled="0"/>
                <a:tileRect/>
              </a:gradFill>
            </a:ln>
            <a:effectLst/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0AD661-95B5-1D67-8E8F-0010C86BA3E1}"/>
                </a:ext>
              </a:extLst>
            </p:cNvPr>
            <p:cNvSpPr txBox="1"/>
            <p:nvPr/>
          </p:nvSpPr>
          <p:spPr>
            <a:xfrm>
              <a:off x="853103" y="5664042"/>
              <a:ext cx="1593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Yongheng</a:t>
              </a:r>
              <a:r>
                <a:rPr lang="en-US" altLang="zh-CN" sz="16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Wang</a:t>
              </a:r>
              <a:r>
                <a:rPr lang="en-US" altLang="zh-CN" sz="16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2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AE6ED3C-A615-F572-72D1-6623BC2038FA}"/>
              </a:ext>
            </a:extLst>
          </p:cNvPr>
          <p:cNvGrpSpPr/>
          <p:nvPr/>
        </p:nvGrpSpPr>
        <p:grpSpPr>
          <a:xfrm>
            <a:off x="3168561" y="2675023"/>
            <a:ext cx="1668474" cy="3327573"/>
            <a:chOff x="3134426" y="2675023"/>
            <a:chExt cx="1668474" cy="332757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2E56507-366C-7670-15BD-6378AC75DD2C}"/>
                </a:ext>
              </a:extLst>
            </p:cNvPr>
            <p:cNvSpPr txBox="1"/>
            <p:nvPr/>
          </p:nvSpPr>
          <p:spPr>
            <a:xfrm>
              <a:off x="3134426" y="3886200"/>
              <a:ext cx="1668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Zhongsu</a:t>
              </a:r>
              <a:r>
                <a:rPr lang="en-US" altLang="zh-CN" sz="16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Luo</a:t>
              </a:r>
              <a:r>
                <a:rPr lang="en-US" altLang="zh-CN" sz="16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3, 2</a:t>
              </a:r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7F96AE60-506B-1170-B8FC-7F70E153B4BD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clrChange>
                <a:clrFrom>
                  <a:srgbClr val="438CDB"/>
                </a:clrFrom>
                <a:clrTo>
                  <a:srgbClr val="438CDB">
                    <a:alpha val="0"/>
                  </a:srgbClr>
                </a:clrTo>
              </a:clrChange>
            </a:blip>
            <a:srcRect t="1106" b="25642"/>
            <a:stretch/>
          </p:blipFill>
          <p:spPr>
            <a:xfrm>
              <a:off x="3392663" y="2675023"/>
              <a:ext cx="1152000" cy="1152000"/>
            </a:xfrm>
            <a:prstGeom prst="ellipse">
              <a:avLst/>
            </a:prstGeom>
            <a:solidFill>
              <a:schemeClr val="bg1"/>
            </a:solidFill>
            <a:ln w="22225" cap="rnd">
              <a:gradFill flip="none" rotWithShape="1">
                <a:gsLst>
                  <a:gs pos="0">
                    <a:schemeClr val="bg2"/>
                  </a:gs>
                  <a:gs pos="100000">
                    <a:schemeClr val="bg2">
                      <a:lumMod val="50000"/>
                    </a:schemeClr>
                  </a:gs>
                </a:gsLst>
                <a:lin ang="12600000" scaled="0"/>
                <a:tileRect/>
              </a:gradFill>
            </a:ln>
            <a:effectLst/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7C2A55A-3FAF-1819-5F24-66D4F5A8B931}"/>
                </a:ext>
              </a:extLst>
            </p:cNvPr>
            <p:cNvSpPr txBox="1"/>
            <p:nvPr/>
          </p:nvSpPr>
          <p:spPr>
            <a:xfrm>
              <a:off x="3170861" y="5664042"/>
              <a:ext cx="1595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Mingliang</a:t>
              </a:r>
              <a:r>
                <a:rPr lang="en-US" altLang="zh-CN" sz="16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Xu</a:t>
              </a:r>
              <a:r>
                <a:rPr lang="en-US" altLang="zh-CN" sz="1600" baseline="300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4</a:t>
              </a: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ADC02E09-C658-CCDA-42AA-87AD4777851E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clrChange>
                <a:clrFrom>
                  <a:srgbClr val="438CDB"/>
                </a:clrFrom>
                <a:clrTo>
                  <a:srgbClr val="438CDB">
                    <a:alpha val="0"/>
                  </a:srgbClr>
                </a:clrTo>
              </a:clrChange>
            </a:blip>
            <a:srcRect t="9902" b="19339"/>
            <a:stretch/>
          </p:blipFill>
          <p:spPr>
            <a:xfrm>
              <a:off x="3392663" y="4452865"/>
              <a:ext cx="1152000" cy="1152000"/>
            </a:xfrm>
            <a:prstGeom prst="ellipse">
              <a:avLst/>
            </a:prstGeom>
            <a:solidFill>
              <a:schemeClr val="bg1"/>
            </a:solidFill>
            <a:ln w="22225" cap="rnd">
              <a:gradFill flip="none" rotWithShape="1">
                <a:gsLst>
                  <a:gs pos="0">
                    <a:schemeClr val="bg2"/>
                  </a:gs>
                  <a:gs pos="100000">
                    <a:schemeClr val="bg2">
                      <a:lumMod val="50000"/>
                    </a:schemeClr>
                  </a:gs>
                </a:gsLst>
                <a:lin ang="12600000" scaled="0"/>
                <a:tileRect/>
              </a:gra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825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928DCF73-78CC-DEB0-C0FB-A3C0EBD6A4B9}"/>
              </a:ext>
            </a:extLst>
          </p:cNvPr>
          <p:cNvSpPr/>
          <p:nvPr/>
        </p:nvSpPr>
        <p:spPr bwMode="auto">
          <a:xfrm>
            <a:off x="1368778" y="1673894"/>
            <a:ext cx="3962400" cy="535906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Scripting Language Level</a:t>
            </a: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28784EAA-E304-D863-EF58-37FCCEE2541D}"/>
              </a:ext>
            </a:extLst>
          </p:cNvPr>
          <p:cNvSpPr/>
          <p:nvPr/>
        </p:nvSpPr>
        <p:spPr bwMode="auto">
          <a:xfrm>
            <a:off x="5334000" y="1684972"/>
            <a:ext cx="3962400" cy="535906"/>
          </a:xfrm>
          <a:prstGeom prst="chevron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URWPalladioL-Bold"/>
              </a:rPr>
              <a:t>Function Level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URWPalladioL-Bold"/>
            </a:endParaRP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D389421F-884A-6843-A17F-0DA3B6B3583E}"/>
              </a:ext>
            </a:extLst>
          </p:cNvPr>
          <p:cNvSpPr/>
          <p:nvPr/>
        </p:nvSpPr>
        <p:spPr bwMode="auto">
          <a:xfrm>
            <a:off x="9299222" y="1673894"/>
            <a:ext cx="3962400" cy="546984"/>
          </a:xfrm>
          <a:prstGeom prst="chevron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URWPalladioL-Bold"/>
              </a:rPr>
              <a:t>Parameter Level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URWPalladioL-Bold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B39C231-F23D-0F66-085C-934A9B16C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62894"/>
            <a:ext cx="12954000" cy="609600"/>
          </a:xfrm>
        </p:spPr>
        <p:txBody>
          <a:bodyPr/>
          <a:lstStyle/>
          <a:p>
            <a:r>
              <a:rPr lang="en-US" altLang="zh-CN" sz="2400" dirty="0">
                <a:solidFill>
                  <a:srgbClr val="76B6F2"/>
                </a:solidFill>
              </a:rPr>
              <a:t>Different scripting languages </a:t>
            </a:r>
            <a:r>
              <a:rPr lang="en-US" altLang="zh-CN" sz="2400" dirty="0"/>
              <a:t>have </a:t>
            </a:r>
            <a:r>
              <a:rPr lang="en-US" altLang="zh-CN" sz="2400" dirty="0">
                <a:solidFill>
                  <a:srgbClr val="76B6F2"/>
                </a:solidFill>
              </a:rPr>
              <a:t>diverse regulations </a:t>
            </a:r>
            <a:r>
              <a:rPr lang="en-US" altLang="zh-CN" sz="2400" dirty="0"/>
              <a:t>in implementing data transformations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8140AA-EBBE-A8B3-2953-9711CA0A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9"/>
          <a:stretch/>
        </p:blipFill>
        <p:spPr>
          <a:xfrm>
            <a:off x="1267111" y="4198397"/>
            <a:ext cx="4064067" cy="21340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883DFFF-58BB-C87A-FFDD-366CE94D1C3F}"/>
              </a:ext>
            </a:extLst>
          </p:cNvPr>
          <p:cNvSpPr txBox="1"/>
          <p:nvPr/>
        </p:nvSpPr>
        <p:spPr>
          <a:xfrm>
            <a:off x="2921476" y="6408602"/>
            <a:ext cx="755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rgbClr val="70AD47"/>
                </a:solidFill>
                <a:latin typeface="SF Pro Display" pitchFamily="2" charset="0"/>
              </a:rPr>
              <a:t>Sort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0EB552-2455-BEE8-0A79-BC096B3B38EA}"/>
              </a:ext>
            </a:extLst>
          </p:cNvPr>
          <p:cNvSpPr txBox="1"/>
          <p:nvPr/>
        </p:nvSpPr>
        <p:spPr>
          <a:xfrm>
            <a:off x="6705600" y="4464627"/>
            <a:ext cx="502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tb2 = arrange(tb1, -num)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tb2 = arrange(tb1, desc(num))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1E7BC5-D02B-79BE-3567-61F34ED27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623" y="3916143"/>
            <a:ext cx="1157177" cy="3619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4C07B8F-51FE-93CC-ADB8-E6269867DD44}"/>
              </a:ext>
            </a:extLst>
          </p:cNvPr>
          <p:cNvSpPr txBox="1"/>
          <p:nvPr/>
        </p:nvSpPr>
        <p:spPr>
          <a:xfrm>
            <a:off x="6711310" y="6214116"/>
            <a:ext cx="7538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tb2 = tb1.sort_values(‘num’, ascending=False)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tb2 = tb1.sort_values(by=[‘num’], ascending=False)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B413A13-F45D-EC23-A5DF-3C59CC55C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618" y="5664074"/>
            <a:ext cx="1235182" cy="400032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8A3784-A9DC-1BCC-E3AB-73612206F5F4}"/>
              </a:ext>
            </a:extLst>
          </p:cNvPr>
          <p:cNvSpPr/>
          <p:nvPr/>
        </p:nvSpPr>
        <p:spPr bwMode="auto">
          <a:xfrm>
            <a:off x="9525000" y="6197190"/>
            <a:ext cx="3581400" cy="680182"/>
          </a:xfrm>
          <a:prstGeom prst="roundRect">
            <a:avLst/>
          </a:prstGeom>
          <a:noFill/>
          <a:ln w="28575" cap="flat" cmpd="sng" algn="ctr">
            <a:solidFill>
              <a:srgbClr val="129AE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2A9B8D2-D29D-37D4-99B8-CE750F2AECA8}"/>
              </a:ext>
            </a:extLst>
          </p:cNvPr>
          <p:cNvSpPr/>
          <p:nvPr/>
        </p:nvSpPr>
        <p:spPr bwMode="auto">
          <a:xfrm>
            <a:off x="9071023" y="4459816"/>
            <a:ext cx="1444578" cy="680182"/>
          </a:xfrm>
          <a:prstGeom prst="roundRect">
            <a:avLst/>
          </a:prstGeom>
          <a:noFill/>
          <a:ln w="28575" cap="flat" cmpd="sng" algn="ctr">
            <a:solidFill>
              <a:srgbClr val="129AE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85A2F2DA-2B85-B6C6-76DE-76E246BB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87" y="5663124"/>
            <a:ext cx="1340420" cy="41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>
            <a:extLst>
              <a:ext uri="{FF2B5EF4-FFF2-40B4-BE49-F238E27FC236}">
                <a16:creationId xmlns:a16="http://schemas.microsoft.com/office/drawing/2014/main" id="{720DCEA1-EEA2-670D-F21D-73C76335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23" y="3886200"/>
            <a:ext cx="555844" cy="42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8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5589743A-28A6-4613-2B8C-F7AE1AC40E57}"/>
              </a:ext>
            </a:extLst>
          </p:cNvPr>
          <p:cNvSpPr/>
          <p:nvPr/>
        </p:nvSpPr>
        <p:spPr bwMode="auto">
          <a:xfrm>
            <a:off x="1368778" y="1673894"/>
            <a:ext cx="3962400" cy="535906"/>
          </a:xfrm>
          <a:prstGeom prst="chevron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URWPalladioL-Bold"/>
              </a:rPr>
              <a:t>Scripting 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URWPalladioL-Bold"/>
              </a:rPr>
              <a:t>Language Level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URWPalladioL-Bold"/>
            </a:endParaRP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774A71CB-E851-DD4F-A68F-90C76588BF31}"/>
              </a:ext>
            </a:extLst>
          </p:cNvPr>
          <p:cNvSpPr/>
          <p:nvPr/>
        </p:nvSpPr>
        <p:spPr bwMode="auto">
          <a:xfrm>
            <a:off x="5334000" y="1684972"/>
            <a:ext cx="3962400" cy="535906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Function Level</a:t>
            </a:r>
          </a:p>
        </p:txBody>
      </p:sp>
      <p:sp>
        <p:nvSpPr>
          <p:cNvPr id="13" name="箭头: V 形 12">
            <a:extLst>
              <a:ext uri="{FF2B5EF4-FFF2-40B4-BE49-F238E27FC236}">
                <a16:creationId xmlns:a16="http://schemas.microsoft.com/office/drawing/2014/main" id="{0420F452-AD00-0A56-0EFD-B5D5F119AD41}"/>
              </a:ext>
            </a:extLst>
          </p:cNvPr>
          <p:cNvSpPr/>
          <p:nvPr/>
        </p:nvSpPr>
        <p:spPr bwMode="auto">
          <a:xfrm>
            <a:off x="9299222" y="1673894"/>
            <a:ext cx="3962400" cy="546984"/>
          </a:xfrm>
          <a:prstGeom prst="chevron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URWPalladioL-Bold"/>
              </a:rPr>
              <a:t>Parameter Level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57B9AD-130A-97BE-259D-E381FFA63475}"/>
              </a:ext>
            </a:extLst>
          </p:cNvPr>
          <p:cNvSpPr txBox="1"/>
          <p:nvPr/>
        </p:nvSpPr>
        <p:spPr>
          <a:xfrm>
            <a:off x="2905162" y="6705600"/>
            <a:ext cx="7737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rgbClr val="70AD47"/>
                </a:solidFill>
                <a:latin typeface="SF Pro Display" pitchFamily="2" charset="0"/>
              </a:rPr>
              <a:t>Fold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A81E4B9-C292-3B1C-2226-DC8DC0EF7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62894"/>
            <a:ext cx="12954000" cy="609600"/>
          </a:xfrm>
        </p:spPr>
        <p:txBody>
          <a:bodyPr/>
          <a:lstStyle/>
          <a:p>
            <a:r>
              <a:rPr lang="en-US" altLang="zh-CN" sz="2400" dirty="0"/>
              <a:t>There are </a:t>
            </a:r>
            <a:r>
              <a:rPr lang="en-US" altLang="zh-CN" sz="2400" dirty="0">
                <a:solidFill>
                  <a:srgbClr val="76B6F2"/>
                </a:solidFill>
              </a:rPr>
              <a:t>different functions </a:t>
            </a:r>
            <a:r>
              <a:rPr lang="en-US" altLang="zh-CN" sz="2400" dirty="0"/>
              <a:t>to implement </a:t>
            </a:r>
            <a:r>
              <a:rPr lang="en-US" altLang="zh-CN" sz="2400" dirty="0">
                <a:solidFill>
                  <a:srgbClr val="76B6F2"/>
                </a:solidFill>
              </a:rPr>
              <a:t>the same data transformation</a:t>
            </a:r>
            <a:endParaRPr lang="zh-CN" altLang="en-US" sz="2400" dirty="0">
              <a:solidFill>
                <a:srgbClr val="76B6F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C41A1D-AD40-AC15-D5C5-61662B462259}"/>
              </a:ext>
            </a:extLst>
          </p:cNvPr>
          <p:cNvSpPr txBox="1"/>
          <p:nvPr/>
        </p:nvSpPr>
        <p:spPr>
          <a:xfrm>
            <a:off x="6553200" y="5486400"/>
            <a:ext cx="746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tb2 = gather(tb1, K, V, -`ID`, -`T`)</a:t>
            </a:r>
          </a:p>
          <a:p>
            <a:endParaRPr lang="en-US" altLang="zh-CN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tb2 =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pivot_longer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(tb1, O:Q,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names_to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=‘K’,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values_to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=‘V’)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969F9F-F613-AC89-2A7D-630786E04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2" y="3914107"/>
            <a:ext cx="4693538" cy="2743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7E9B4A1-0EA8-5CE9-EB90-A5281F4A5095}"/>
              </a:ext>
            </a:extLst>
          </p:cNvPr>
          <p:cNvGrpSpPr/>
          <p:nvPr/>
        </p:nvGrpSpPr>
        <p:grpSpPr>
          <a:xfrm>
            <a:off x="6654999" y="4846183"/>
            <a:ext cx="2260401" cy="1558156"/>
            <a:chOff x="6654999" y="4846183"/>
            <a:chExt cx="2260401" cy="1558156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5FB49ADD-5FC3-54E7-68B3-FFA8B84D6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999" y="4846183"/>
              <a:ext cx="555844" cy="42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E51BF0B-049A-A4DB-EDEA-1C52C0B9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1399" y="4879560"/>
              <a:ext cx="1197009" cy="355093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4446B59-6EFA-A4D3-6BBF-8636858C554F}"/>
                </a:ext>
              </a:extLst>
            </p:cNvPr>
            <p:cNvSpPr/>
            <p:nvPr/>
          </p:nvSpPr>
          <p:spPr bwMode="auto">
            <a:xfrm>
              <a:off x="7315200" y="5504400"/>
              <a:ext cx="838200" cy="340784"/>
            </a:xfrm>
            <a:prstGeom prst="roundRect">
              <a:avLst/>
            </a:prstGeom>
            <a:noFill/>
            <a:ln w="28575" cap="flat" cmpd="sng" algn="ctr">
              <a:solidFill>
                <a:srgbClr val="129AE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26379C6-205B-4835-F608-EDA1886D3701}"/>
                </a:ext>
              </a:extLst>
            </p:cNvPr>
            <p:cNvSpPr/>
            <p:nvPr/>
          </p:nvSpPr>
          <p:spPr bwMode="auto">
            <a:xfrm>
              <a:off x="7315200" y="6063555"/>
              <a:ext cx="1600200" cy="340784"/>
            </a:xfrm>
            <a:prstGeom prst="roundRect">
              <a:avLst/>
            </a:prstGeom>
            <a:noFill/>
            <a:ln w="28575" cap="flat" cmpd="sng" algn="ctr">
              <a:solidFill>
                <a:srgbClr val="129AE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41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5589743A-28A6-4613-2B8C-F7AE1AC40E57}"/>
              </a:ext>
            </a:extLst>
          </p:cNvPr>
          <p:cNvSpPr/>
          <p:nvPr/>
        </p:nvSpPr>
        <p:spPr bwMode="auto">
          <a:xfrm>
            <a:off x="1368778" y="1673894"/>
            <a:ext cx="3962400" cy="535906"/>
          </a:xfrm>
          <a:prstGeom prst="chevron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URWPalladioL-Bold"/>
              </a:rPr>
              <a:t>Scripting 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URWPalladioL-Bold"/>
              </a:rPr>
              <a:t>Language Level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URWPalladioL-Bold"/>
            </a:endParaRP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774A71CB-E851-DD4F-A68F-90C76588BF31}"/>
              </a:ext>
            </a:extLst>
          </p:cNvPr>
          <p:cNvSpPr/>
          <p:nvPr/>
        </p:nvSpPr>
        <p:spPr bwMode="auto">
          <a:xfrm>
            <a:off x="5334000" y="1684972"/>
            <a:ext cx="3962400" cy="535906"/>
          </a:xfrm>
          <a:prstGeom prst="chevron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URWPalladioL-Bold"/>
              </a:rPr>
              <a:t>Function Level</a:t>
            </a:r>
          </a:p>
        </p:txBody>
      </p:sp>
      <p:sp>
        <p:nvSpPr>
          <p:cNvPr id="13" name="箭头: V 形 12">
            <a:extLst>
              <a:ext uri="{FF2B5EF4-FFF2-40B4-BE49-F238E27FC236}">
                <a16:creationId xmlns:a16="http://schemas.microsoft.com/office/drawing/2014/main" id="{0420F452-AD00-0A56-0EFD-B5D5F119AD41}"/>
              </a:ext>
            </a:extLst>
          </p:cNvPr>
          <p:cNvSpPr/>
          <p:nvPr/>
        </p:nvSpPr>
        <p:spPr bwMode="auto">
          <a:xfrm>
            <a:off x="9299222" y="1673894"/>
            <a:ext cx="3962400" cy="546984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Parameter Level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B27CD-178C-3198-0AC7-2DEFCDBE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62894"/>
            <a:ext cx="12954000" cy="609600"/>
          </a:xfrm>
        </p:spPr>
        <p:txBody>
          <a:bodyPr/>
          <a:lstStyle/>
          <a:p>
            <a:r>
              <a:rPr lang="en-US" altLang="zh-CN" sz="2400" dirty="0"/>
              <a:t>Functions may </a:t>
            </a:r>
            <a:r>
              <a:rPr lang="en-US" altLang="zh-CN" sz="2400" dirty="0">
                <a:solidFill>
                  <a:srgbClr val="76B6F2"/>
                </a:solidFill>
              </a:rPr>
              <a:t>omit important parameters </a:t>
            </a:r>
            <a:r>
              <a:rPr lang="en-US" altLang="zh-CN" sz="2400" dirty="0"/>
              <a:t>for simplicity</a:t>
            </a:r>
            <a:endParaRPr lang="zh-CN" altLang="en-US" sz="2400" dirty="0">
              <a:solidFill>
                <a:srgbClr val="76B6F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F37A1-6372-0FFD-0CA5-1DCCE38F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94" y="3962400"/>
            <a:ext cx="4336629" cy="23201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D1F1D4-D02C-107B-04A5-6A502AE7CAF0}"/>
              </a:ext>
            </a:extLst>
          </p:cNvPr>
          <p:cNvSpPr txBox="1"/>
          <p:nvPr/>
        </p:nvSpPr>
        <p:spPr>
          <a:xfrm>
            <a:off x="2363092" y="6324600"/>
            <a:ext cx="8002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rgbClr val="70AD47"/>
                </a:solidFill>
                <a:latin typeface="SF Pro Display" pitchFamily="2" charset="0"/>
              </a:rPr>
              <a:t>Split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4C8696-3088-154F-50EA-E59D87E82C5C}"/>
              </a:ext>
            </a:extLst>
          </p:cNvPr>
          <p:cNvSpPr txBox="1"/>
          <p:nvPr/>
        </p:nvSpPr>
        <p:spPr>
          <a:xfrm>
            <a:off x="5791200" y="5181600"/>
            <a:ext cx="853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revenue = separate(store, Category, c(“Quarter”, “Year”), </a:t>
            </a:r>
            <a:r>
              <a:rPr lang="en-US" altLang="zh-CN" sz="18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sep</a:t>
            </a:r>
            <a:r>
              <a:rPr lang="en-US" altLang="zh-CN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=“/”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0E979-3FAD-8712-E8E0-3394D363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00" y="4541383"/>
            <a:ext cx="555844" cy="42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80AB86-7546-0A08-45C6-21E4B4CB5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4574760"/>
            <a:ext cx="1197009" cy="35509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FA6E9B8-4AE5-EF53-CDE7-A137AC34C257}"/>
              </a:ext>
            </a:extLst>
          </p:cNvPr>
          <p:cNvSpPr/>
          <p:nvPr/>
        </p:nvSpPr>
        <p:spPr bwMode="auto">
          <a:xfrm>
            <a:off x="13106400" y="5210148"/>
            <a:ext cx="1066800" cy="340784"/>
          </a:xfrm>
          <a:prstGeom prst="roundRect">
            <a:avLst/>
          </a:prstGeom>
          <a:noFill/>
          <a:ln w="28575" cap="flat" cmpd="sng" algn="ctr">
            <a:solidFill>
              <a:srgbClr val="129AE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5589743A-28A6-4613-2B8C-F7AE1AC40E57}"/>
              </a:ext>
            </a:extLst>
          </p:cNvPr>
          <p:cNvSpPr/>
          <p:nvPr/>
        </p:nvSpPr>
        <p:spPr bwMode="auto">
          <a:xfrm>
            <a:off x="1368778" y="1673894"/>
            <a:ext cx="3962400" cy="535906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Scripting Language Level</a:t>
            </a: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774A71CB-E851-DD4F-A68F-90C76588BF31}"/>
              </a:ext>
            </a:extLst>
          </p:cNvPr>
          <p:cNvSpPr/>
          <p:nvPr/>
        </p:nvSpPr>
        <p:spPr bwMode="auto">
          <a:xfrm>
            <a:off x="5334000" y="1684972"/>
            <a:ext cx="3962400" cy="535906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Function Level</a:t>
            </a:r>
          </a:p>
        </p:txBody>
      </p:sp>
      <p:sp>
        <p:nvSpPr>
          <p:cNvPr id="13" name="箭头: V 形 12">
            <a:extLst>
              <a:ext uri="{FF2B5EF4-FFF2-40B4-BE49-F238E27FC236}">
                <a16:creationId xmlns:a16="http://schemas.microsoft.com/office/drawing/2014/main" id="{0420F452-AD00-0A56-0EFD-B5D5F119AD41}"/>
              </a:ext>
            </a:extLst>
          </p:cNvPr>
          <p:cNvSpPr/>
          <p:nvPr/>
        </p:nvSpPr>
        <p:spPr bwMode="auto">
          <a:xfrm>
            <a:off x="9299222" y="1673894"/>
            <a:ext cx="3962400" cy="546984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Parameter Level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7F684-9BE1-67B4-65E3-BBCD7195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62894"/>
            <a:ext cx="12954000" cy="609600"/>
          </a:xfrm>
        </p:spPr>
        <p:txBody>
          <a:bodyPr/>
          <a:lstStyle/>
          <a:p>
            <a:r>
              <a:rPr lang="en-US" altLang="zh-CN" sz="2400" dirty="0">
                <a:solidFill>
                  <a:srgbClr val="76B6F2"/>
                </a:solidFill>
              </a:rPr>
              <a:t>Different scripting languages </a:t>
            </a:r>
            <a:r>
              <a:rPr lang="en-US" altLang="zh-CN" sz="2400" dirty="0"/>
              <a:t>have </a:t>
            </a:r>
            <a:r>
              <a:rPr lang="en-US" altLang="zh-CN" sz="2400" dirty="0">
                <a:solidFill>
                  <a:srgbClr val="76B6F2"/>
                </a:solidFill>
              </a:rPr>
              <a:t>diverse regulations </a:t>
            </a:r>
            <a:r>
              <a:rPr lang="en-US" altLang="zh-CN" sz="2400" dirty="0"/>
              <a:t>in implementing data transformations</a:t>
            </a:r>
          </a:p>
          <a:p>
            <a:endParaRPr lang="zh-CN" altLang="en-US" sz="2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9BF972B-B74F-0B3C-AA45-8A03053FBBA8}"/>
              </a:ext>
            </a:extLst>
          </p:cNvPr>
          <p:cNvSpPr txBox="1">
            <a:spLocks/>
          </p:cNvSpPr>
          <p:nvPr/>
        </p:nvSpPr>
        <p:spPr bwMode="auto">
          <a:xfrm>
            <a:off x="914400" y="3338847"/>
            <a:ext cx="1295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2">
                  <a:lumMod val="50000"/>
                </a:schemeClr>
              </a:buClr>
              <a:buSzPct val="80000"/>
              <a:buChar char="•"/>
              <a:defRPr sz="30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715963" indent="-35877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Pct val="90000"/>
              <a:buFont typeface="Times" panose="02020603050405020304" pitchFamily="18" charset="0"/>
              <a:buChar char="•"/>
              <a:tabLst/>
              <a:defRPr sz="26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074738" indent="-35877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1"/>
              </a:buClr>
              <a:buSzPct val="90000"/>
              <a:buChar char="•"/>
              <a:tabLst/>
              <a:defRPr sz="24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433513" indent="-358775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tabLst/>
              <a:defRPr sz="20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1778000" indent="-34448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tabLst/>
              <a:defRPr sz="20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/>
              <a:t>There are </a:t>
            </a:r>
            <a:r>
              <a:rPr lang="en-US" altLang="zh-CN" sz="2400" kern="0" dirty="0">
                <a:solidFill>
                  <a:srgbClr val="76B6F2"/>
                </a:solidFill>
              </a:rPr>
              <a:t>different functions </a:t>
            </a:r>
            <a:r>
              <a:rPr lang="en-US" altLang="zh-CN" sz="2400" kern="0" dirty="0"/>
              <a:t>to implement </a:t>
            </a:r>
            <a:r>
              <a:rPr lang="en-US" altLang="zh-CN" sz="2400" kern="0" dirty="0">
                <a:solidFill>
                  <a:srgbClr val="76B6F2"/>
                </a:solidFill>
              </a:rPr>
              <a:t>the same data transformation</a:t>
            </a:r>
            <a:endParaRPr lang="zh-CN" altLang="en-US" sz="2400" kern="0" dirty="0">
              <a:solidFill>
                <a:srgbClr val="76B6F2"/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CA9381-ADD7-8BB7-39DA-0D342688E888}"/>
              </a:ext>
            </a:extLst>
          </p:cNvPr>
          <p:cNvSpPr txBox="1">
            <a:spLocks/>
          </p:cNvSpPr>
          <p:nvPr/>
        </p:nvSpPr>
        <p:spPr bwMode="auto">
          <a:xfrm>
            <a:off x="914400" y="4114800"/>
            <a:ext cx="1295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2">
                  <a:lumMod val="50000"/>
                </a:schemeClr>
              </a:buClr>
              <a:buSzPct val="80000"/>
              <a:buChar char="•"/>
              <a:defRPr sz="30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715963" indent="-35877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Pct val="90000"/>
              <a:buFont typeface="Times" panose="02020603050405020304" pitchFamily="18" charset="0"/>
              <a:buChar char="•"/>
              <a:tabLst/>
              <a:defRPr sz="26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074738" indent="-35877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1"/>
              </a:buClr>
              <a:buSzPct val="90000"/>
              <a:buChar char="•"/>
              <a:tabLst/>
              <a:defRPr sz="24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433513" indent="-358775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tabLst/>
              <a:defRPr sz="20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1778000" indent="-34448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tabLst/>
              <a:defRPr sz="2000" b="0" i="0">
                <a:solidFill>
                  <a:srgbClr val="40404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/>
              <a:t>Functions may </a:t>
            </a:r>
            <a:r>
              <a:rPr lang="en-US" altLang="zh-CN" sz="2400" kern="0" dirty="0">
                <a:solidFill>
                  <a:srgbClr val="76B6F2"/>
                </a:solidFill>
              </a:rPr>
              <a:t>omit important parameters </a:t>
            </a:r>
            <a:r>
              <a:rPr lang="en-US" altLang="zh-CN" sz="2400" kern="0" dirty="0"/>
              <a:t>for simplicity</a:t>
            </a:r>
            <a:endParaRPr lang="zh-CN" altLang="en-US" sz="2400" kern="0" dirty="0">
              <a:solidFill>
                <a:srgbClr val="76B6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6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Solution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D15637-F9EA-1CF2-EBE5-A90AE2CE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581" y="2514600"/>
            <a:ext cx="1422770" cy="14227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D65B10-24B3-99E3-04F2-8E0B60AF1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581" y="5587630"/>
            <a:ext cx="1422770" cy="14227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BC4765-7611-AA74-C819-A6A9F54E67D1}"/>
              </a:ext>
            </a:extLst>
          </p:cNvPr>
          <p:cNvSpPr txBox="1"/>
          <p:nvPr/>
        </p:nvSpPr>
        <p:spPr>
          <a:xfrm>
            <a:off x="1828800" y="1745408"/>
            <a:ext cx="233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Qualitative research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E4C9D6-9436-F37D-C3C0-327CBE964460}"/>
              </a:ext>
            </a:extLst>
          </p:cNvPr>
          <p:cNvSpPr txBox="1"/>
          <p:nvPr/>
        </p:nvSpPr>
        <p:spPr>
          <a:xfrm>
            <a:off x="1999189" y="4956699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Machine learning</a:t>
            </a:r>
          </a:p>
        </p:txBody>
      </p:sp>
      <p:graphicFrame>
        <p:nvGraphicFramePr>
          <p:cNvPr id="44" name="表格 8">
            <a:extLst>
              <a:ext uri="{FF2B5EF4-FFF2-40B4-BE49-F238E27FC236}">
                <a16:creationId xmlns:a16="http://schemas.microsoft.com/office/drawing/2014/main" id="{95D52324-867D-F7C0-6589-CD0D4B257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419416"/>
              </p:ext>
            </p:extLst>
          </p:nvPr>
        </p:nvGraphicFramePr>
        <p:xfrm>
          <a:off x="10515926" y="2286000"/>
          <a:ext cx="1142998" cy="1040692"/>
        </p:xfrm>
        <a:graphic>
          <a:graphicData uri="http://schemas.openxmlformats.org/drawingml/2006/table">
            <a:tbl>
              <a:tblPr firstRow="1" bandRow="1"/>
              <a:tblGrid>
                <a:gridCol w="667956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475042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257360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257360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257360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14580"/>
                  </a:ext>
                </a:extLst>
              </a:tr>
              <a:tr h="257360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</a:tbl>
          </a:graphicData>
        </a:graphic>
      </p:graphicFrame>
      <p:sp>
        <p:nvSpPr>
          <p:cNvPr id="45" name="箭头: 右 44">
            <a:extLst>
              <a:ext uri="{FF2B5EF4-FFF2-40B4-BE49-F238E27FC236}">
                <a16:creationId xmlns:a16="http://schemas.microsoft.com/office/drawing/2014/main" id="{9F0C2A4F-87DF-0A69-AC40-694A13828AEA}"/>
              </a:ext>
            </a:extLst>
          </p:cNvPr>
          <p:cNvSpPr/>
          <p:nvPr/>
        </p:nvSpPr>
        <p:spPr bwMode="auto">
          <a:xfrm>
            <a:off x="11773225" y="2676259"/>
            <a:ext cx="304800" cy="249243"/>
          </a:xfrm>
          <a:prstGeom prst="rightArrow">
            <a:avLst/>
          </a:prstGeom>
          <a:solidFill>
            <a:srgbClr val="BBE0E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54527E7D-59BE-64B8-7E16-A5FA79484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157053"/>
              </p:ext>
            </p:extLst>
          </p:nvPr>
        </p:nvGraphicFramePr>
        <p:xfrm>
          <a:off x="12192326" y="2286000"/>
          <a:ext cx="1142998" cy="780519"/>
        </p:xfrm>
        <a:graphic>
          <a:graphicData uri="http://schemas.openxmlformats.org/drawingml/2006/table">
            <a:tbl>
              <a:tblPr firstRow="1" bandRow="1"/>
              <a:tblGrid>
                <a:gridCol w="667956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475042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260173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260173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260173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4141" marR="4141" marT="414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</a:tbl>
          </a:graphicData>
        </a:graphic>
      </p:graphicFrame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E117033-CA2E-CB60-539D-5EAD9B0D44C0}"/>
              </a:ext>
            </a:extLst>
          </p:cNvPr>
          <p:cNvGrpSpPr/>
          <p:nvPr/>
        </p:nvGrpSpPr>
        <p:grpSpPr>
          <a:xfrm>
            <a:off x="9987281" y="3406741"/>
            <a:ext cx="3445986" cy="1110673"/>
            <a:chOff x="9987281" y="3406741"/>
            <a:chExt cx="3445986" cy="1110673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A3238353-8EC6-406F-69EF-55989770F5B0}"/>
                </a:ext>
              </a:extLst>
            </p:cNvPr>
            <p:cNvSpPr txBox="1"/>
            <p:nvPr/>
          </p:nvSpPr>
          <p:spPr>
            <a:xfrm>
              <a:off x="10722783" y="3563808"/>
              <a:ext cx="2710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Filter Rows </a:t>
              </a:r>
              <a:r>
                <a:rPr lang="en-US" sz="140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Where Gender is Male</a:t>
              </a:r>
              <a:endParaRPr lang="en-US" sz="14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  <a:p>
              <a:r>
                <a:rPr lang="en-US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Remove Rows with Missing Values</a:t>
              </a: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F5060899-C883-9BE2-33B4-60CD6D490CB1}"/>
                </a:ext>
              </a:extLst>
            </p:cNvPr>
            <p:cNvSpPr/>
            <p:nvPr/>
          </p:nvSpPr>
          <p:spPr bwMode="auto">
            <a:xfrm>
              <a:off x="10550140" y="3618108"/>
              <a:ext cx="180000" cy="180000"/>
            </a:xfrm>
            <a:prstGeom prst="ellipse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19800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200" dirty="0">
                  <a:latin typeface="SF Pro Display" pitchFamily="2" charset="0"/>
                </a:rPr>
                <a:t>1</a:t>
              </a:r>
              <a:endParaRPr lang="zh-CN" altLang="en-US" sz="1200" dirty="0">
                <a:latin typeface="SF Pro Display" pitchFamily="2" charset="0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2A66091B-C71E-A68F-93F1-8D8439D26FDA}"/>
                </a:ext>
              </a:extLst>
            </p:cNvPr>
            <p:cNvSpPr/>
            <p:nvPr/>
          </p:nvSpPr>
          <p:spPr bwMode="auto">
            <a:xfrm>
              <a:off x="10550140" y="3852408"/>
              <a:ext cx="180000" cy="180000"/>
            </a:xfrm>
            <a:prstGeom prst="ellipse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19800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200" dirty="0">
                  <a:latin typeface="SF Pro Display" pitchFamily="2" charset="0"/>
                </a:rPr>
                <a:t>2</a:t>
              </a:r>
              <a:endParaRPr lang="zh-CN" altLang="en-US" sz="1200" dirty="0">
                <a:latin typeface="SF Pro Display" pitchFamily="2" charset="0"/>
              </a:endParaRPr>
            </a:p>
          </p:txBody>
        </p:sp>
        <p:pic>
          <p:nvPicPr>
            <p:cNvPr id="89" name="图形 88">
              <a:extLst>
                <a:ext uri="{FF2B5EF4-FFF2-40B4-BE49-F238E27FC236}">
                  <a16:creationId xmlns:a16="http://schemas.microsoft.com/office/drawing/2014/main" id="{26AB9437-E358-8874-DA5C-4AC5F6DF1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457957" y="4153048"/>
              <a:ext cx="364366" cy="364366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8F893C3E-C9E2-30D8-6E62-B866C6CB3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85" r="13382"/>
            <a:stretch/>
          </p:blipFill>
          <p:spPr>
            <a:xfrm rot="5400000">
              <a:off x="10027256" y="3796272"/>
              <a:ext cx="210064" cy="290014"/>
            </a:xfrm>
            <a:prstGeom prst="rect">
              <a:avLst/>
            </a:prstGeom>
          </p:spPr>
        </p:pic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F4309EF3-D121-530D-A821-11152C68696F}"/>
                </a:ext>
              </a:extLst>
            </p:cNvPr>
            <p:cNvCxnSpPr>
              <a:stCxn id="90" idx="0"/>
              <a:endCxn id="87" idx="2"/>
            </p:cNvCxnSpPr>
            <p:nvPr/>
          </p:nvCxnSpPr>
          <p:spPr bwMode="auto">
            <a:xfrm flipV="1">
              <a:off x="10277295" y="3708108"/>
              <a:ext cx="272845" cy="23317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C444A3F-40BF-6202-ACCC-6FEA7DDE1881}"/>
                </a:ext>
              </a:extLst>
            </p:cNvPr>
            <p:cNvCxnSpPr>
              <a:cxnSpLocks/>
              <a:stCxn id="90" idx="0"/>
              <a:endCxn id="88" idx="2"/>
            </p:cNvCxnSpPr>
            <p:nvPr/>
          </p:nvCxnSpPr>
          <p:spPr bwMode="auto">
            <a:xfrm>
              <a:off x="10277295" y="3941279"/>
              <a:ext cx="272845" cy="112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C0DC15CA-D439-DD47-E95D-4A193512EE86}"/>
                </a:ext>
              </a:extLst>
            </p:cNvPr>
            <p:cNvCxnSpPr>
              <a:cxnSpLocks/>
              <a:stCxn id="90" idx="0"/>
            </p:cNvCxnSpPr>
            <p:nvPr/>
          </p:nvCxnSpPr>
          <p:spPr bwMode="auto">
            <a:xfrm>
              <a:off x="10277295" y="3941279"/>
              <a:ext cx="272845" cy="37467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6A52242E-B718-6FEC-9F85-10F12641F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32288" y="3406741"/>
              <a:ext cx="433364" cy="433364"/>
            </a:xfrm>
            <a:prstGeom prst="rect">
              <a:avLst/>
            </a:prstGeom>
          </p:spPr>
        </p:pic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BC5D75FB-1B9E-7118-5335-244548F6AF5D}"/>
              </a:ext>
            </a:extLst>
          </p:cNvPr>
          <p:cNvGrpSpPr/>
          <p:nvPr/>
        </p:nvGrpSpPr>
        <p:grpSpPr>
          <a:xfrm>
            <a:off x="10198555" y="5642655"/>
            <a:ext cx="3414712" cy="953606"/>
            <a:chOff x="10198555" y="5642655"/>
            <a:chExt cx="3414712" cy="953606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71A5ED5-E823-B97D-0842-17732D8E464C}"/>
                </a:ext>
              </a:extLst>
            </p:cNvPr>
            <p:cNvSpPr txBox="1"/>
            <p:nvPr/>
          </p:nvSpPr>
          <p:spPr>
            <a:xfrm>
              <a:off x="10730140" y="5642655"/>
              <a:ext cx="2710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Filter Rows </a:t>
              </a:r>
              <a:r>
                <a:rPr lang="en-US" sz="140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Where Gender is Male</a:t>
              </a:r>
              <a:endParaRPr lang="en-US" sz="14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  <a:p>
              <a:r>
                <a:rPr lang="en-US" altLang="zh-CN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Remove</a:t>
              </a:r>
              <a:r>
                <a:rPr lang="en-US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Rows with Missing Values</a:t>
              </a: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DFE0131-C13C-B647-B264-60F3D2AEF8B7}"/>
                </a:ext>
              </a:extLst>
            </p:cNvPr>
            <p:cNvSpPr/>
            <p:nvPr/>
          </p:nvSpPr>
          <p:spPr bwMode="auto">
            <a:xfrm>
              <a:off x="10557497" y="5696955"/>
              <a:ext cx="180000" cy="180000"/>
            </a:xfrm>
            <a:prstGeom prst="ellipse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19800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200" dirty="0">
                  <a:latin typeface="SF Pro Display" pitchFamily="2" charset="0"/>
                </a:rPr>
                <a:t>1</a:t>
              </a:r>
              <a:endParaRPr lang="zh-CN" altLang="en-US" sz="1200" dirty="0">
                <a:latin typeface="SF Pro Display" pitchFamily="2" charset="0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EF426193-6172-6541-FC32-8CF83C209B8A}"/>
                </a:ext>
              </a:extLst>
            </p:cNvPr>
            <p:cNvSpPr/>
            <p:nvPr/>
          </p:nvSpPr>
          <p:spPr bwMode="auto">
            <a:xfrm>
              <a:off x="10557497" y="5931255"/>
              <a:ext cx="180000" cy="180000"/>
            </a:xfrm>
            <a:prstGeom prst="ellipse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19800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200" dirty="0">
                  <a:latin typeface="SF Pro Display" pitchFamily="2" charset="0"/>
                </a:rPr>
                <a:t>2</a:t>
              </a:r>
              <a:endParaRPr lang="zh-CN" altLang="en-US" sz="1200" dirty="0">
                <a:latin typeface="SF Pro Display" pitchFamily="2" charset="0"/>
              </a:endParaRPr>
            </a:p>
          </p:txBody>
        </p:sp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031EA7E8-C00B-3EC9-35FA-3D84F189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465314" y="6231895"/>
              <a:ext cx="364366" cy="364366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AC18F643-09F1-C8FA-8511-732C8EBA8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85" r="13382"/>
            <a:stretch/>
          </p:blipFill>
          <p:spPr>
            <a:xfrm rot="5400000">
              <a:off x="10238530" y="5921536"/>
              <a:ext cx="210064" cy="290014"/>
            </a:xfrm>
            <a:prstGeom prst="rect">
              <a:avLst/>
            </a:prstGeom>
          </p:spPr>
        </p:pic>
        <p:pic>
          <p:nvPicPr>
            <p:cNvPr id="97" name="图形 96">
              <a:extLst>
                <a:ext uri="{FF2B5EF4-FFF2-40B4-BE49-F238E27FC236}">
                  <a16:creationId xmlns:a16="http://schemas.microsoft.com/office/drawing/2014/main" id="{B883985B-FBDB-7C3F-2F97-365C794C1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426708" y="5729965"/>
              <a:ext cx="146990" cy="146990"/>
            </a:xfrm>
            <a:prstGeom prst="rect">
              <a:avLst/>
            </a:prstGeom>
          </p:spPr>
        </p:pic>
        <p:pic>
          <p:nvPicPr>
            <p:cNvPr id="98" name="图形 97">
              <a:extLst>
                <a:ext uri="{FF2B5EF4-FFF2-40B4-BE49-F238E27FC236}">
                  <a16:creationId xmlns:a16="http://schemas.microsoft.com/office/drawing/2014/main" id="{4030D380-476E-AF31-344E-2174CB6A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430011" y="6322390"/>
              <a:ext cx="146990" cy="146990"/>
            </a:xfrm>
            <a:prstGeom prst="rect">
              <a:avLst/>
            </a:prstGeom>
          </p:spPr>
        </p:pic>
        <p:pic>
          <p:nvPicPr>
            <p:cNvPr id="100" name="图形 99">
              <a:extLst>
                <a:ext uri="{FF2B5EF4-FFF2-40B4-BE49-F238E27FC236}">
                  <a16:creationId xmlns:a16="http://schemas.microsoft.com/office/drawing/2014/main" id="{65B05A35-E81A-1C71-4F18-E93D30CA1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387139" y="5904265"/>
              <a:ext cx="226128" cy="226128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1211E54-A710-1549-2E90-EC57AC25EF0D}"/>
              </a:ext>
            </a:extLst>
          </p:cNvPr>
          <p:cNvGrpSpPr/>
          <p:nvPr/>
        </p:nvGrpSpPr>
        <p:grpSpPr>
          <a:xfrm>
            <a:off x="4422782" y="1745408"/>
            <a:ext cx="9273663" cy="2446856"/>
            <a:chOff x="4422782" y="1745408"/>
            <a:chExt cx="9273663" cy="244685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5ED7927-39A5-990A-0F23-960F34BD1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50912"/>
            <a:stretch/>
          </p:blipFill>
          <p:spPr>
            <a:xfrm>
              <a:off x="5771440" y="2284736"/>
              <a:ext cx="2967229" cy="19075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0657DF-2352-5FFB-8524-6E2587B522E3}"/>
                </a:ext>
              </a:extLst>
            </p:cNvPr>
            <p:cNvSpPr txBox="1"/>
            <p:nvPr/>
          </p:nvSpPr>
          <p:spPr>
            <a:xfrm>
              <a:off x="5446796" y="1745408"/>
              <a:ext cx="3488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 design space of table changes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B80FC5-C4B1-C123-64F5-B6DD83234410}"/>
                </a:ext>
              </a:extLst>
            </p:cNvPr>
            <p:cNvSpPr txBox="1"/>
            <p:nvPr/>
          </p:nvSpPr>
          <p:spPr>
            <a:xfrm>
              <a:off x="10214465" y="1745408"/>
              <a:ext cx="3481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Infer transformation </a:t>
              </a:r>
              <a:r>
                <a:rPr lang="en-US" altLang="zh-CN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candidates</a:t>
              </a:r>
              <a:endPara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cxnSp>
          <p:nvCxnSpPr>
            <p:cNvPr id="106" name="直接箭头连接符 25">
              <a:extLst>
                <a:ext uri="{FF2B5EF4-FFF2-40B4-BE49-F238E27FC236}">
                  <a16:creationId xmlns:a16="http://schemas.microsoft.com/office/drawing/2014/main" id="{D35F447D-B3CB-3EB9-CE61-445B237A1A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22782" y="1945463"/>
              <a:ext cx="914400" cy="0"/>
            </a:xfrm>
            <a:prstGeom prst="straightConnector1">
              <a:avLst/>
            </a:prstGeom>
            <a:noFill/>
            <a:ln w="76200" algn="ctr">
              <a:solidFill>
                <a:srgbClr val="76B6F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直接箭头连接符 25">
              <a:extLst>
                <a:ext uri="{FF2B5EF4-FFF2-40B4-BE49-F238E27FC236}">
                  <a16:creationId xmlns:a16="http://schemas.microsoft.com/office/drawing/2014/main" id="{86005D01-9E3E-7BAD-659F-13C566C2C8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18126" y="1945463"/>
              <a:ext cx="914400" cy="0"/>
            </a:xfrm>
            <a:prstGeom prst="straightConnector1">
              <a:avLst/>
            </a:prstGeom>
            <a:noFill/>
            <a:ln w="76200" algn="ctr">
              <a:solidFill>
                <a:srgbClr val="76B6F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F08FF02-027F-4628-3535-4DF7D41390E8}"/>
              </a:ext>
            </a:extLst>
          </p:cNvPr>
          <p:cNvGrpSpPr/>
          <p:nvPr/>
        </p:nvGrpSpPr>
        <p:grpSpPr>
          <a:xfrm>
            <a:off x="4422782" y="4956699"/>
            <a:ext cx="8653108" cy="2282301"/>
            <a:chOff x="4422782" y="4956699"/>
            <a:chExt cx="8653108" cy="228230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1490B17-70AB-8D44-2419-B01368D25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97168" y="5441917"/>
              <a:ext cx="1844554" cy="179708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5866E4A-3E42-AB9F-CE9B-084F4C3E647B}"/>
                </a:ext>
              </a:extLst>
            </p:cNvPr>
            <p:cNvSpPr txBox="1"/>
            <p:nvPr/>
          </p:nvSpPr>
          <p:spPr>
            <a:xfrm>
              <a:off x="6401961" y="4956699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 CNN model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954BC0E-2A5D-7F6B-C035-68913285C09A}"/>
                </a:ext>
              </a:extLst>
            </p:cNvPr>
            <p:cNvSpPr txBox="1"/>
            <p:nvPr/>
          </p:nvSpPr>
          <p:spPr>
            <a:xfrm>
              <a:off x="10822323" y="4956699"/>
              <a:ext cx="2253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Resolve ambiguities</a:t>
              </a:r>
            </a:p>
          </p:txBody>
        </p:sp>
        <p:cxnSp>
          <p:nvCxnSpPr>
            <p:cNvPr id="109" name="直接箭头连接符 25">
              <a:extLst>
                <a:ext uri="{FF2B5EF4-FFF2-40B4-BE49-F238E27FC236}">
                  <a16:creationId xmlns:a16="http://schemas.microsoft.com/office/drawing/2014/main" id="{5B8C6B4A-11A5-4E9C-9BB9-10D4060B77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22782" y="5156754"/>
              <a:ext cx="914400" cy="0"/>
            </a:xfrm>
            <a:prstGeom prst="straightConnector1">
              <a:avLst/>
            </a:prstGeom>
            <a:noFill/>
            <a:ln w="76200" algn="ctr">
              <a:solidFill>
                <a:srgbClr val="76B6F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直接箭头连接符 25">
              <a:extLst>
                <a:ext uri="{FF2B5EF4-FFF2-40B4-BE49-F238E27FC236}">
                  <a16:creationId xmlns:a16="http://schemas.microsoft.com/office/drawing/2014/main" id="{F5F8A7F7-D6E6-CDE7-9BBF-5E62E07AB7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18126" y="5156754"/>
              <a:ext cx="914400" cy="0"/>
            </a:xfrm>
            <a:prstGeom prst="straightConnector1">
              <a:avLst/>
            </a:prstGeom>
            <a:noFill/>
            <a:ln w="76200" algn="ctr">
              <a:solidFill>
                <a:srgbClr val="76B6F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27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D4FE27D1-8FF8-87BA-9337-E18992EE6FDF}"/>
              </a:ext>
            </a:extLst>
          </p:cNvPr>
          <p:cNvGrpSpPr/>
          <p:nvPr/>
        </p:nvGrpSpPr>
        <p:grpSpPr>
          <a:xfrm>
            <a:off x="6659024" y="3700648"/>
            <a:ext cx="2501006" cy="2505228"/>
            <a:chOff x="6659024" y="3700648"/>
            <a:chExt cx="2501006" cy="2505228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712D8F8-314E-B26B-62AD-2DC826140176}"/>
                </a:ext>
              </a:extLst>
            </p:cNvPr>
            <p:cNvSpPr txBox="1"/>
            <p:nvPr/>
          </p:nvSpPr>
          <p:spPr>
            <a:xfrm>
              <a:off x="7386146" y="4633252"/>
              <a:ext cx="1773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BFBFBF"/>
                  </a:solidFill>
                  <a:latin typeface="SF Pro Display" pitchFamily="2" charset="0"/>
                </a:rPr>
                <a:t>Delete Rows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6FA7C98-A332-72AB-F12C-A889B254C239}"/>
                </a:ext>
              </a:extLst>
            </p:cNvPr>
            <p:cNvSpPr txBox="1"/>
            <p:nvPr/>
          </p:nvSpPr>
          <p:spPr>
            <a:xfrm>
              <a:off x="7390378" y="4166950"/>
              <a:ext cx="1769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BFBFBF"/>
                  </a:solidFill>
                  <a:latin typeface="SF Pro Display" pitchFamily="2" charset="0"/>
                </a:rPr>
                <a:t>Create </a:t>
              </a:r>
              <a:r>
                <a:rPr lang="en-US" altLang="zh-CN" sz="2400" b="1" dirty="0">
                  <a:solidFill>
                    <a:srgbClr val="BFBFBF"/>
                  </a:solidFill>
                  <a:latin typeface="SF Pro Display" pitchFamily="2" charset="0"/>
                </a:rPr>
                <a:t>Rows</a:t>
              </a:r>
              <a:endParaRPr lang="en-US" sz="2400" b="1" dirty="0">
                <a:solidFill>
                  <a:srgbClr val="BFBFBF"/>
                </a:solidFill>
                <a:latin typeface="SF Pro Display" pitchFamily="2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1D83FD0-0D3F-7446-F4FB-6EE33F608C6D}"/>
                </a:ext>
              </a:extLst>
            </p:cNvPr>
            <p:cNvSpPr txBox="1"/>
            <p:nvPr/>
          </p:nvSpPr>
          <p:spPr>
            <a:xfrm>
              <a:off x="6965711" y="3700648"/>
              <a:ext cx="2194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BFBFBF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Create Columns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ABD7741-65B0-C2FE-BAE8-030EFE66F6CA}"/>
                </a:ext>
              </a:extLst>
            </p:cNvPr>
            <p:cNvSpPr txBox="1"/>
            <p:nvPr/>
          </p:nvSpPr>
          <p:spPr>
            <a:xfrm>
              <a:off x="6659024" y="5099555"/>
              <a:ext cx="25010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BFBFBF"/>
                  </a:solidFill>
                  <a:latin typeface="SF Pro Display" pitchFamily="2" charset="0"/>
                </a:rPr>
                <a:t>Combine</a:t>
              </a:r>
              <a:r>
                <a:rPr lang="en-US" sz="2400" b="1" dirty="0">
                  <a:solidFill>
                    <a:srgbClr val="BFBFBF"/>
                  </a:solidFill>
                  <a:latin typeface="SF Pro Display" pitchFamily="2" charset="0"/>
                </a:rPr>
                <a:t> Columns</a:t>
              </a:r>
            </a:p>
          </p:txBody>
        </p:sp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58505926-4686-6316-F238-4789873C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909527" y="5638800"/>
              <a:ext cx="567076" cy="567076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</a:t>
            </a:r>
            <a:endParaRPr lang="zh-CN" altLang="en-US" dirty="0"/>
          </a:p>
        </p:txBody>
      </p:sp>
      <p:graphicFrame>
        <p:nvGraphicFramePr>
          <p:cNvPr id="11" name="表格 8">
            <a:extLst>
              <a:ext uri="{FF2B5EF4-FFF2-40B4-BE49-F238E27FC236}">
                <a16:creationId xmlns:a16="http://schemas.microsoft.com/office/drawing/2014/main" id="{AF54F7BE-B6A2-7F2A-E387-968346369733}"/>
              </a:ext>
            </a:extLst>
          </p:cNvPr>
          <p:cNvGraphicFramePr>
            <a:graphicFrameLocks noGrp="1"/>
          </p:cNvGraphicFramePr>
          <p:nvPr/>
        </p:nvGraphicFramePr>
        <p:xfrm>
          <a:off x="1364946" y="3551180"/>
          <a:ext cx="1426258" cy="1337404"/>
        </p:xfrm>
        <a:graphic>
          <a:graphicData uri="http://schemas.openxmlformats.org/drawingml/2006/table">
            <a:tbl>
              <a:tblPr firstRow="1" bandRow="1"/>
              <a:tblGrid>
                <a:gridCol w="833490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592768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328452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328452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328452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14580"/>
                  </a:ext>
                </a:extLst>
              </a:tr>
              <a:tr h="328452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</a:tbl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E2E5FE14-C918-C7FA-F9DF-8D4FC4636E44}"/>
              </a:ext>
            </a:extLst>
          </p:cNvPr>
          <p:cNvSpPr/>
          <p:nvPr/>
        </p:nvSpPr>
        <p:spPr bwMode="auto">
          <a:xfrm>
            <a:off x="3048000" y="4036250"/>
            <a:ext cx="403516" cy="319223"/>
          </a:xfrm>
          <a:prstGeom prst="rightArrow">
            <a:avLst/>
          </a:prstGeom>
          <a:solidFill>
            <a:srgbClr val="BBE0E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38B471A-F029-F842-1F82-7124D5AD3DF8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3548248"/>
          <a:ext cx="1431265" cy="1003107"/>
        </p:xfrm>
        <a:graphic>
          <a:graphicData uri="http://schemas.openxmlformats.org/drawingml/2006/table">
            <a:tbl>
              <a:tblPr firstRow="1" bandRow="1"/>
              <a:tblGrid>
                <a:gridCol w="836416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594849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32578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32578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32578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</a:tbl>
          </a:graphicData>
        </a:graphic>
      </p:graphicFrame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B9A8C07-AD59-D510-084A-6F9D952AA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05000"/>
            <a:ext cx="12954000" cy="609600"/>
          </a:xfrm>
        </p:spPr>
        <p:txBody>
          <a:bodyPr/>
          <a:lstStyle/>
          <a:p>
            <a:r>
              <a:rPr lang="en-US" altLang="zh-CN" sz="2400" dirty="0">
                <a:solidFill>
                  <a:srgbClr val="76B6F2"/>
                </a:solidFill>
              </a:rPr>
              <a:t>Differences</a:t>
            </a:r>
            <a:r>
              <a:rPr lang="en-US" altLang="zh-CN" sz="2400" dirty="0"/>
              <a:t> between input and output tables can reveal the transformation type</a:t>
            </a:r>
            <a:endParaRPr lang="zh-CN" altLang="en-US" sz="2400" dirty="0">
              <a:solidFill>
                <a:srgbClr val="76B6F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826765-F94C-1392-A14C-E0414C62899B}"/>
              </a:ext>
            </a:extLst>
          </p:cNvPr>
          <p:cNvSpPr txBox="1"/>
          <p:nvPr/>
        </p:nvSpPr>
        <p:spPr>
          <a:xfrm>
            <a:off x="1708422" y="3014848"/>
            <a:ext cx="73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Input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314854-6FDE-A825-4363-6BEC340001C7}"/>
              </a:ext>
            </a:extLst>
          </p:cNvPr>
          <p:cNvSpPr txBox="1"/>
          <p:nvPr/>
        </p:nvSpPr>
        <p:spPr>
          <a:xfrm>
            <a:off x="3907400" y="3014848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Output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A36F193-715C-552B-DBA3-056945F267D5}"/>
              </a:ext>
            </a:extLst>
          </p:cNvPr>
          <p:cNvSpPr/>
          <p:nvPr/>
        </p:nvSpPr>
        <p:spPr bwMode="auto">
          <a:xfrm>
            <a:off x="1378801" y="4241172"/>
            <a:ext cx="1364399" cy="310183"/>
          </a:xfrm>
          <a:prstGeom prst="roundRect">
            <a:avLst/>
          </a:prstGeom>
          <a:noFill/>
          <a:ln w="19050" cap="flat" cmpd="sng" algn="ctr">
            <a:solidFill>
              <a:srgbClr val="CC0E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9E10BC-F77B-656B-D7EF-95AD229B7502}"/>
              </a:ext>
            </a:extLst>
          </p:cNvPr>
          <p:cNvSpPr txBox="1"/>
          <p:nvPr/>
        </p:nvSpPr>
        <p:spPr>
          <a:xfrm>
            <a:off x="5867400" y="2979330"/>
            <a:ext cx="337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High-level transformation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C287D9-E699-F730-E09D-FB2FF71B6B40}"/>
              </a:ext>
            </a:extLst>
          </p:cNvPr>
          <p:cNvSpPr txBox="1"/>
          <p:nvPr/>
        </p:nvSpPr>
        <p:spPr>
          <a:xfrm>
            <a:off x="7386146" y="4633252"/>
            <a:ext cx="177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Delete Rows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B875E8-0348-01E4-B7DF-838640247608}"/>
              </a:ext>
            </a:extLst>
          </p:cNvPr>
          <p:cNvSpPr txBox="1"/>
          <p:nvPr/>
        </p:nvSpPr>
        <p:spPr>
          <a:xfrm>
            <a:off x="10125729" y="2953293"/>
            <a:ext cx="2662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Low-level operation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281B63D-9545-58B8-A8F6-5BF0D104D2DE}"/>
              </a:ext>
            </a:extLst>
          </p:cNvPr>
          <p:cNvGrpSpPr/>
          <p:nvPr/>
        </p:nvGrpSpPr>
        <p:grpSpPr>
          <a:xfrm>
            <a:off x="9460172" y="3803902"/>
            <a:ext cx="4583892" cy="2169364"/>
            <a:chOff x="9460172" y="3803902"/>
            <a:chExt cx="4583892" cy="216936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E318A25-E07B-B278-FBAF-AD38AE090766}"/>
                </a:ext>
              </a:extLst>
            </p:cNvPr>
            <p:cNvGrpSpPr/>
            <p:nvPr/>
          </p:nvGrpSpPr>
          <p:grpSpPr>
            <a:xfrm>
              <a:off x="9460172" y="3803902"/>
              <a:ext cx="321454" cy="2169364"/>
              <a:chOff x="2113148" y="467584"/>
              <a:chExt cx="441671" cy="6438901"/>
            </a:xfrm>
          </p:grpSpPr>
          <p:sp>
            <p:nvSpPr>
              <p:cNvPr id="6" name="三角形 30">
                <a:extLst>
                  <a:ext uri="{FF2B5EF4-FFF2-40B4-BE49-F238E27FC236}">
                    <a16:creationId xmlns:a16="http://schemas.microsoft.com/office/drawing/2014/main" id="{22955899-19C0-3E0A-865F-6EBF86FD3E3A}"/>
                  </a:ext>
                </a:extLst>
              </p:cNvPr>
              <p:cNvSpPr/>
              <p:nvPr/>
            </p:nvSpPr>
            <p:spPr>
              <a:xfrm rot="16200000">
                <a:off x="2043740" y="3602408"/>
                <a:ext cx="308070" cy="169254"/>
              </a:xfrm>
              <a:prstGeom prst="triangle">
                <a:avLst>
                  <a:gd name="adj" fmla="val 44628"/>
                </a:avLst>
              </a:prstGeom>
              <a:solidFill>
                <a:srgbClr val="BFBFBF"/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左中括号 6">
                <a:extLst>
                  <a:ext uri="{FF2B5EF4-FFF2-40B4-BE49-F238E27FC236}">
                    <a16:creationId xmlns:a16="http://schemas.microsoft.com/office/drawing/2014/main" id="{00F87A2B-ECC6-7447-1BFC-4638B5955F15}"/>
                  </a:ext>
                </a:extLst>
              </p:cNvPr>
              <p:cNvSpPr/>
              <p:nvPr/>
            </p:nvSpPr>
            <p:spPr>
              <a:xfrm>
                <a:off x="2282404" y="467584"/>
                <a:ext cx="272415" cy="6438901"/>
              </a:xfrm>
              <a:prstGeom prst="leftBracket">
                <a:avLst>
                  <a:gd name="adj" fmla="val 102083"/>
                </a:avLst>
              </a:prstGeom>
              <a:ln w="381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D5E25F2-DED3-EDA8-0FC0-E902D2BA7C24}"/>
                </a:ext>
              </a:extLst>
            </p:cNvPr>
            <p:cNvSpPr txBox="1"/>
            <p:nvPr/>
          </p:nvSpPr>
          <p:spPr>
            <a:xfrm>
              <a:off x="10462664" y="3804164"/>
              <a:ext cx="35700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BFBFBF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Filter: </a:t>
              </a:r>
            </a:p>
            <a:p>
              <a:r>
                <a:rPr lang="en-US" sz="1800" dirty="0">
                  <a:solidFill>
                    <a:srgbClr val="BFBFBF"/>
                  </a:solidFill>
                  <a:latin typeface="SF Pro Display" pitchFamily="2" charset="0"/>
                </a:rPr>
                <a:t>Filter Rows Where Gender is Male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33CFAFC-90E1-3AA0-7B34-C714A42207ED}"/>
                </a:ext>
              </a:extLst>
            </p:cNvPr>
            <p:cNvSpPr/>
            <p:nvPr/>
          </p:nvSpPr>
          <p:spPr bwMode="auto">
            <a:xfrm>
              <a:off x="10056693" y="3974969"/>
              <a:ext cx="307352" cy="307352"/>
            </a:xfrm>
            <a:prstGeom prst="ellipse">
              <a:avLst/>
            </a:prstGeom>
            <a:solidFill>
              <a:srgbClr val="BFBFBF"/>
            </a:solidFill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2880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SF Pro Display" pitchFamily="2" charset="0"/>
                </a:rPr>
                <a:t>1</a:t>
              </a:r>
              <a:endParaRPr lang="zh-CN" altLang="en-US" sz="1800" dirty="0">
                <a:solidFill>
                  <a:schemeClr val="bg1"/>
                </a:solidFill>
                <a:latin typeface="SF Pro Display" pitchFamily="2" charset="0"/>
              </a:endParaRPr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3D6ECE65-E6BB-CD87-AF68-BF0B709D2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9931847" y="5400546"/>
              <a:ext cx="567076" cy="56707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646A22E-EFB0-CC7F-1766-1EFFCAE4F6A7}"/>
                </a:ext>
              </a:extLst>
            </p:cNvPr>
            <p:cNvSpPr txBox="1"/>
            <p:nvPr/>
          </p:nvSpPr>
          <p:spPr>
            <a:xfrm>
              <a:off x="10462664" y="4615048"/>
              <a:ext cx="35814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BFBFBF"/>
                  </a:solidFill>
                  <a:latin typeface="SF Pro Display" pitchFamily="2" charset="0"/>
                </a:rPr>
                <a:t>DropNa:</a:t>
              </a:r>
            </a:p>
            <a:p>
              <a:r>
                <a:rPr lang="en-US" altLang="zh-CN" sz="1800" dirty="0">
                  <a:solidFill>
                    <a:srgbClr val="BFBFBF"/>
                  </a:solidFill>
                  <a:latin typeface="SF Pro Display" pitchFamily="2" charset="0"/>
                </a:rPr>
                <a:t>Remove Rows with Missing Values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6D24BD0-7D46-4E55-F21F-73C0518D3933}"/>
                </a:ext>
              </a:extLst>
            </p:cNvPr>
            <p:cNvSpPr/>
            <p:nvPr/>
          </p:nvSpPr>
          <p:spPr bwMode="auto">
            <a:xfrm>
              <a:off x="10053871" y="4784537"/>
              <a:ext cx="307352" cy="307352"/>
            </a:xfrm>
            <a:prstGeom prst="ellipse">
              <a:avLst/>
            </a:prstGeom>
            <a:solidFill>
              <a:srgbClr val="BFBFBF"/>
            </a:solidFill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2880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SF Pro Display" pitchFamily="2" charset="0"/>
                </a:rPr>
                <a:t>2</a:t>
              </a:r>
              <a:endParaRPr lang="zh-CN" altLang="en-US" sz="1800" dirty="0">
                <a:solidFill>
                  <a:schemeClr val="bg1"/>
                </a:solidFill>
                <a:latin typeface="SF Pro Display" pitchFamily="2" charset="0"/>
              </a:endParaRPr>
            </a:p>
          </p:txBody>
        </p:sp>
      </p:grpSp>
      <p:sp>
        <p:nvSpPr>
          <p:cNvPr id="41" name="箭头: V 形 40">
            <a:extLst>
              <a:ext uri="{FF2B5EF4-FFF2-40B4-BE49-F238E27FC236}">
                <a16:creationId xmlns:a16="http://schemas.microsoft.com/office/drawing/2014/main" id="{5E50BC40-F585-6833-7DC7-DBEA3A2A2847}"/>
              </a:ext>
            </a:extLst>
          </p:cNvPr>
          <p:cNvSpPr/>
          <p:nvPr/>
        </p:nvSpPr>
        <p:spPr bwMode="auto">
          <a:xfrm>
            <a:off x="4377267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Design Space</a:t>
            </a:r>
          </a:p>
        </p:txBody>
      </p:sp>
      <p:sp>
        <p:nvSpPr>
          <p:cNvPr id="44" name="箭头: V 形 43">
            <a:extLst>
              <a:ext uri="{FF2B5EF4-FFF2-40B4-BE49-F238E27FC236}">
                <a16:creationId xmlns:a16="http://schemas.microsoft.com/office/drawing/2014/main" id="{1EC835F5-A269-6A6A-9CBE-10B8667893C8}"/>
              </a:ext>
            </a:extLst>
          </p:cNvPr>
          <p:cNvSpPr/>
          <p:nvPr/>
        </p:nvSpPr>
        <p:spPr bwMode="auto">
          <a:xfrm>
            <a:off x="1498600" y="7876800"/>
            <a:ext cx="2997200" cy="308182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Observation</a:t>
            </a:r>
          </a:p>
        </p:txBody>
      </p:sp>
      <p:sp>
        <p:nvSpPr>
          <p:cNvPr id="45" name="箭头: V 形 44">
            <a:extLst>
              <a:ext uri="{FF2B5EF4-FFF2-40B4-BE49-F238E27FC236}">
                <a16:creationId xmlns:a16="http://schemas.microsoft.com/office/drawing/2014/main" id="{63431A30-BA64-DAEB-E451-2EA30F15D254}"/>
              </a:ext>
            </a:extLst>
          </p:cNvPr>
          <p:cNvSpPr/>
          <p:nvPr/>
        </p:nvSpPr>
        <p:spPr bwMode="auto">
          <a:xfrm>
            <a:off x="7255934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47" name="箭头: V 形 46">
            <a:extLst>
              <a:ext uri="{FF2B5EF4-FFF2-40B4-BE49-F238E27FC236}">
                <a16:creationId xmlns:a16="http://schemas.microsoft.com/office/drawing/2014/main" id="{DF8859B6-E38E-F8E9-9FB1-489FE58B2634}"/>
              </a:ext>
            </a:extLst>
          </p:cNvPr>
          <p:cNvSpPr/>
          <p:nvPr/>
        </p:nvSpPr>
        <p:spPr bwMode="auto">
          <a:xfrm>
            <a:off x="10134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COMANTICS</a:t>
            </a:r>
          </a:p>
        </p:txBody>
      </p:sp>
    </p:spTree>
    <p:extLst>
      <p:ext uri="{BB962C8B-B14F-4D97-AF65-F5344CB8AC3E}">
        <p14:creationId xmlns:p14="http://schemas.microsoft.com/office/powerpoint/2010/main" val="27319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/>
      <p:bldP spid="22" grpId="0" animBg="1"/>
      <p:bldP spid="24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B9A8C07-AD59-D510-084A-6F9D952AA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05000"/>
            <a:ext cx="12954000" cy="609600"/>
          </a:xfrm>
        </p:spPr>
        <p:txBody>
          <a:bodyPr/>
          <a:lstStyle/>
          <a:p>
            <a:r>
              <a:rPr lang="en-US" altLang="zh-CN" sz="2400" dirty="0">
                <a:solidFill>
                  <a:srgbClr val="76B6F2"/>
                </a:solidFill>
              </a:rPr>
              <a:t>Differences</a:t>
            </a:r>
            <a:r>
              <a:rPr lang="en-US" altLang="zh-CN" sz="2400" dirty="0"/>
              <a:t> between input and output tables can reveal the transformation type</a:t>
            </a:r>
            <a:endParaRPr lang="zh-CN" altLang="en-US" sz="2400" dirty="0">
              <a:solidFill>
                <a:srgbClr val="76B6F2"/>
              </a:solidFill>
            </a:endParaRPr>
          </a:p>
        </p:txBody>
      </p:sp>
      <p:graphicFrame>
        <p:nvGraphicFramePr>
          <p:cNvPr id="11" name="表格 8">
            <a:extLst>
              <a:ext uri="{FF2B5EF4-FFF2-40B4-BE49-F238E27FC236}">
                <a16:creationId xmlns:a16="http://schemas.microsoft.com/office/drawing/2014/main" id="{AF54F7BE-B6A2-7F2A-E387-968346369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12570"/>
              </p:ext>
            </p:extLst>
          </p:nvPr>
        </p:nvGraphicFramePr>
        <p:xfrm>
          <a:off x="1364946" y="3551180"/>
          <a:ext cx="1426258" cy="1671755"/>
        </p:xfrm>
        <a:graphic>
          <a:graphicData uri="http://schemas.openxmlformats.org/drawingml/2006/table">
            <a:tbl>
              <a:tblPr firstRow="1" bandRow="1"/>
              <a:tblGrid>
                <a:gridCol w="833490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592768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328452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328452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328452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14580"/>
                  </a:ext>
                </a:extLst>
              </a:tr>
              <a:tr h="328452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  <a:tr h="32845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7" marR="5167" marT="5167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5167" marR="5167" marT="516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061770"/>
                  </a:ext>
                </a:extLst>
              </a:tr>
            </a:tbl>
          </a:graphicData>
        </a:graphic>
      </p:graphicFrame>
      <p:sp>
        <p:nvSpPr>
          <p:cNvPr id="12" name="箭头: 右 11">
            <a:extLst>
              <a:ext uri="{FF2B5EF4-FFF2-40B4-BE49-F238E27FC236}">
                <a16:creationId xmlns:a16="http://schemas.microsoft.com/office/drawing/2014/main" id="{E2E5FE14-C918-C7FA-F9DF-8D4FC4636E44}"/>
              </a:ext>
            </a:extLst>
          </p:cNvPr>
          <p:cNvSpPr/>
          <p:nvPr/>
        </p:nvSpPr>
        <p:spPr bwMode="auto">
          <a:xfrm>
            <a:off x="3048000" y="4036250"/>
            <a:ext cx="403516" cy="319223"/>
          </a:xfrm>
          <a:prstGeom prst="rightArrow">
            <a:avLst/>
          </a:prstGeom>
          <a:solidFill>
            <a:srgbClr val="BBE0E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38B471A-F029-F842-1F82-7124D5AD3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835922"/>
              </p:ext>
            </p:extLst>
          </p:nvPr>
        </p:nvGraphicFramePr>
        <p:xfrm>
          <a:off x="3657600" y="3548248"/>
          <a:ext cx="1431265" cy="1003107"/>
        </p:xfrm>
        <a:graphic>
          <a:graphicData uri="http://schemas.openxmlformats.org/drawingml/2006/table">
            <a:tbl>
              <a:tblPr firstRow="1" bandRow="1"/>
              <a:tblGrid>
                <a:gridCol w="836416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594849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32578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32578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32578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5185" marR="5185" marT="518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E6826765-F94C-1392-A14C-E0414C62899B}"/>
              </a:ext>
            </a:extLst>
          </p:cNvPr>
          <p:cNvSpPr txBox="1"/>
          <p:nvPr/>
        </p:nvSpPr>
        <p:spPr>
          <a:xfrm>
            <a:off x="1708422" y="3014848"/>
            <a:ext cx="73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Input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314854-6FDE-A825-4363-6BEC340001C7}"/>
              </a:ext>
            </a:extLst>
          </p:cNvPr>
          <p:cNvSpPr txBox="1"/>
          <p:nvPr/>
        </p:nvSpPr>
        <p:spPr>
          <a:xfrm>
            <a:off x="3907400" y="3014848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Output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A36F193-715C-552B-DBA3-056945F267D5}"/>
              </a:ext>
            </a:extLst>
          </p:cNvPr>
          <p:cNvSpPr/>
          <p:nvPr/>
        </p:nvSpPr>
        <p:spPr bwMode="auto">
          <a:xfrm>
            <a:off x="1378801" y="4241172"/>
            <a:ext cx="1364399" cy="310183"/>
          </a:xfrm>
          <a:prstGeom prst="roundRect">
            <a:avLst/>
          </a:prstGeom>
          <a:noFill/>
          <a:ln w="19050" cap="flat" cmpd="sng" algn="ctr">
            <a:solidFill>
              <a:srgbClr val="CC0E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12D8F8-314E-B26B-62AD-2DC826140176}"/>
              </a:ext>
            </a:extLst>
          </p:cNvPr>
          <p:cNvSpPr txBox="1"/>
          <p:nvPr/>
        </p:nvSpPr>
        <p:spPr>
          <a:xfrm>
            <a:off x="7386146" y="4633252"/>
            <a:ext cx="177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AD47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Delete Rows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9E10BC-F77B-656B-D7EF-95AD229B7502}"/>
              </a:ext>
            </a:extLst>
          </p:cNvPr>
          <p:cNvSpPr txBox="1"/>
          <p:nvPr/>
        </p:nvSpPr>
        <p:spPr>
          <a:xfrm>
            <a:off x="5867400" y="2979330"/>
            <a:ext cx="337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High-level transformation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10C14F-0B46-9B6A-8D65-16166F187964}"/>
              </a:ext>
            </a:extLst>
          </p:cNvPr>
          <p:cNvSpPr txBox="1"/>
          <p:nvPr/>
        </p:nvSpPr>
        <p:spPr>
          <a:xfrm>
            <a:off x="10125729" y="2953293"/>
            <a:ext cx="2662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Low-level operation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0F56A6-11BB-F02E-F16C-AE17EBBECCDE}"/>
              </a:ext>
            </a:extLst>
          </p:cNvPr>
          <p:cNvSpPr txBox="1"/>
          <p:nvPr/>
        </p:nvSpPr>
        <p:spPr>
          <a:xfrm>
            <a:off x="7390378" y="4166950"/>
            <a:ext cx="176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FBFBF"/>
                </a:solidFill>
                <a:latin typeface="SF Pro Display" pitchFamily="2" charset="0"/>
              </a:rPr>
              <a:t>Create </a:t>
            </a:r>
            <a:r>
              <a:rPr lang="en-US" altLang="zh-CN" sz="2400" b="1" dirty="0">
                <a:solidFill>
                  <a:srgbClr val="BFBFBF"/>
                </a:solidFill>
                <a:latin typeface="SF Pro Display" pitchFamily="2" charset="0"/>
              </a:rPr>
              <a:t>Rows</a:t>
            </a:r>
            <a:endParaRPr lang="en-US" sz="2400" b="1" dirty="0">
              <a:solidFill>
                <a:srgbClr val="BFBFBF"/>
              </a:solidFill>
              <a:latin typeface="SF Pro Display" pitchFamily="2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9B397B0-6C49-F1D3-E1C5-D0C71ADB81AE}"/>
              </a:ext>
            </a:extLst>
          </p:cNvPr>
          <p:cNvSpPr txBox="1"/>
          <p:nvPr/>
        </p:nvSpPr>
        <p:spPr>
          <a:xfrm>
            <a:off x="6965711" y="3700648"/>
            <a:ext cx="2194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FBFBF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Create Columns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58C72AC-937D-36BD-A5D5-650159AD853F}"/>
              </a:ext>
            </a:extLst>
          </p:cNvPr>
          <p:cNvSpPr txBox="1"/>
          <p:nvPr/>
        </p:nvSpPr>
        <p:spPr>
          <a:xfrm>
            <a:off x="6659024" y="5099555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FBFBF"/>
                </a:solidFill>
                <a:latin typeface="SF Pro Display" pitchFamily="2" charset="0"/>
              </a:rPr>
              <a:t>Combine</a:t>
            </a:r>
            <a:r>
              <a:rPr lang="en-US" sz="2400" b="1" dirty="0">
                <a:solidFill>
                  <a:srgbClr val="BFBFBF"/>
                </a:solidFill>
                <a:latin typeface="SF Pro Display" pitchFamily="2" charset="0"/>
              </a:rPr>
              <a:t> Columns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AF52879-4E36-CE95-9889-2248966558EB}"/>
              </a:ext>
            </a:extLst>
          </p:cNvPr>
          <p:cNvSpPr/>
          <p:nvPr/>
        </p:nvSpPr>
        <p:spPr bwMode="auto">
          <a:xfrm>
            <a:off x="1378801" y="4905517"/>
            <a:ext cx="1364399" cy="310183"/>
          </a:xfrm>
          <a:prstGeom prst="roundRect">
            <a:avLst/>
          </a:prstGeom>
          <a:noFill/>
          <a:ln w="19050" cap="flat" cmpd="sng" algn="ctr">
            <a:solidFill>
              <a:srgbClr val="CC0E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E8B65B5-3DE7-A6D9-0044-1D08749F0F6F}"/>
              </a:ext>
            </a:extLst>
          </p:cNvPr>
          <p:cNvGrpSpPr/>
          <p:nvPr/>
        </p:nvGrpSpPr>
        <p:grpSpPr>
          <a:xfrm>
            <a:off x="9460172" y="3803902"/>
            <a:ext cx="4583892" cy="2169364"/>
            <a:chOff x="9460172" y="3803902"/>
            <a:chExt cx="4583892" cy="2169364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625903E-86CF-0F54-D753-4E177F65B282}"/>
                </a:ext>
              </a:extLst>
            </p:cNvPr>
            <p:cNvGrpSpPr/>
            <p:nvPr/>
          </p:nvGrpSpPr>
          <p:grpSpPr>
            <a:xfrm>
              <a:off x="9460172" y="3803902"/>
              <a:ext cx="321454" cy="2169364"/>
              <a:chOff x="2113148" y="467584"/>
              <a:chExt cx="441671" cy="6438901"/>
            </a:xfrm>
          </p:grpSpPr>
          <p:sp>
            <p:nvSpPr>
              <p:cNvPr id="55" name="三角形 30">
                <a:extLst>
                  <a:ext uri="{FF2B5EF4-FFF2-40B4-BE49-F238E27FC236}">
                    <a16:creationId xmlns:a16="http://schemas.microsoft.com/office/drawing/2014/main" id="{F12AEE9E-4E6A-8735-554E-60185DEC53A3}"/>
                  </a:ext>
                </a:extLst>
              </p:cNvPr>
              <p:cNvSpPr/>
              <p:nvPr/>
            </p:nvSpPr>
            <p:spPr>
              <a:xfrm rot="16200000">
                <a:off x="2043740" y="3602408"/>
                <a:ext cx="308070" cy="169254"/>
              </a:xfrm>
              <a:prstGeom prst="triangle">
                <a:avLst>
                  <a:gd name="adj" fmla="val 44628"/>
                </a:avLst>
              </a:prstGeom>
              <a:solidFill>
                <a:srgbClr val="BFBFBF"/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左中括号 55">
                <a:extLst>
                  <a:ext uri="{FF2B5EF4-FFF2-40B4-BE49-F238E27FC236}">
                    <a16:creationId xmlns:a16="http://schemas.microsoft.com/office/drawing/2014/main" id="{721AF8B0-9B18-A71F-2F97-9FEACDABC869}"/>
                  </a:ext>
                </a:extLst>
              </p:cNvPr>
              <p:cNvSpPr/>
              <p:nvPr/>
            </p:nvSpPr>
            <p:spPr>
              <a:xfrm>
                <a:off x="2282404" y="467584"/>
                <a:ext cx="272415" cy="6438901"/>
              </a:xfrm>
              <a:prstGeom prst="leftBracket">
                <a:avLst>
                  <a:gd name="adj" fmla="val 102083"/>
                </a:avLst>
              </a:prstGeom>
              <a:ln w="381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5CC1FAA-4126-632A-C5F5-B36DC3575A3D}"/>
                </a:ext>
              </a:extLst>
            </p:cNvPr>
            <p:cNvSpPr txBox="1"/>
            <p:nvPr/>
          </p:nvSpPr>
          <p:spPr>
            <a:xfrm>
              <a:off x="10462664" y="3804164"/>
              <a:ext cx="35700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BFBFBF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Filter: </a:t>
              </a:r>
            </a:p>
            <a:p>
              <a:r>
                <a:rPr lang="en-US" sz="1800" dirty="0">
                  <a:solidFill>
                    <a:srgbClr val="BFBFBF"/>
                  </a:solidFill>
                  <a:latin typeface="SF Pro Display" pitchFamily="2" charset="0"/>
                </a:rPr>
                <a:t>Filter Rows </a:t>
              </a:r>
              <a:r>
                <a:rPr lang="en-US" sz="1800">
                  <a:solidFill>
                    <a:srgbClr val="BFBFBF"/>
                  </a:solidFill>
                  <a:latin typeface="SF Pro Display" pitchFamily="2" charset="0"/>
                </a:rPr>
                <a:t>Where Gender is Male</a:t>
              </a:r>
              <a:endParaRPr lang="en-US" sz="1800" dirty="0">
                <a:solidFill>
                  <a:srgbClr val="BFBFBF"/>
                </a:solidFill>
                <a:latin typeface="SF Pro Display" pitchFamily="2" charset="0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96B8FDD-ECE3-56C9-9DA6-5C46F8F37245}"/>
                </a:ext>
              </a:extLst>
            </p:cNvPr>
            <p:cNvSpPr/>
            <p:nvPr/>
          </p:nvSpPr>
          <p:spPr bwMode="auto">
            <a:xfrm>
              <a:off x="10056693" y="3974969"/>
              <a:ext cx="307352" cy="307352"/>
            </a:xfrm>
            <a:prstGeom prst="ellipse">
              <a:avLst/>
            </a:prstGeom>
            <a:solidFill>
              <a:srgbClr val="BFBFBF"/>
            </a:solidFill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2880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SF Pro Display" pitchFamily="2" charset="0"/>
                </a:rPr>
                <a:t>1</a:t>
              </a:r>
              <a:endParaRPr lang="zh-CN" altLang="en-US" sz="1800" dirty="0">
                <a:solidFill>
                  <a:schemeClr val="bg1"/>
                </a:solidFill>
                <a:latin typeface="SF Pro Display" pitchFamily="2" charset="0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0C3F68E-40BD-6E5A-0DA3-747F91505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9931847" y="5400546"/>
              <a:ext cx="567076" cy="567076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C8D14C5-88B6-8760-1585-74458E1D3582}"/>
                </a:ext>
              </a:extLst>
            </p:cNvPr>
            <p:cNvSpPr txBox="1"/>
            <p:nvPr/>
          </p:nvSpPr>
          <p:spPr>
            <a:xfrm>
              <a:off x="10462664" y="4615048"/>
              <a:ext cx="35814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BFBFBF"/>
                  </a:solidFill>
                  <a:latin typeface="SF Pro Display" pitchFamily="2" charset="0"/>
                </a:rPr>
                <a:t>DropNa:</a:t>
              </a:r>
            </a:p>
            <a:p>
              <a:r>
                <a:rPr lang="en-US" altLang="zh-CN" sz="1800" dirty="0">
                  <a:solidFill>
                    <a:srgbClr val="BFBFBF"/>
                  </a:solidFill>
                  <a:latin typeface="SF Pro Display" pitchFamily="2" charset="0"/>
                </a:rPr>
                <a:t>Remove Rows with Missing Values</a:t>
              </a: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947CE39-3E39-A1DF-2658-21F956530909}"/>
                </a:ext>
              </a:extLst>
            </p:cNvPr>
            <p:cNvSpPr/>
            <p:nvPr/>
          </p:nvSpPr>
          <p:spPr bwMode="auto">
            <a:xfrm>
              <a:off x="10053871" y="4784537"/>
              <a:ext cx="307352" cy="307352"/>
            </a:xfrm>
            <a:prstGeom prst="ellipse">
              <a:avLst/>
            </a:prstGeom>
            <a:solidFill>
              <a:srgbClr val="BFBFBF"/>
            </a:solidFill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2880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SF Pro Display" pitchFamily="2" charset="0"/>
                </a:rPr>
                <a:t>2</a:t>
              </a:r>
              <a:endParaRPr lang="zh-CN" altLang="en-US" sz="1800" dirty="0">
                <a:solidFill>
                  <a:schemeClr val="bg1"/>
                </a:solidFill>
                <a:latin typeface="SF Pro Display" pitchFamily="2" charset="0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08A170A6-9F0C-C9D1-AB4C-5C350FBF2F6D}"/>
              </a:ext>
            </a:extLst>
          </p:cNvPr>
          <p:cNvSpPr txBox="1"/>
          <p:nvPr/>
        </p:nvSpPr>
        <p:spPr>
          <a:xfrm>
            <a:off x="10462664" y="4617315"/>
            <a:ext cx="358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0AD47"/>
                </a:solidFill>
                <a:latin typeface="SF Pro Display" pitchFamily="2" charset="0"/>
              </a:rPr>
              <a:t>DropNa:</a:t>
            </a:r>
          </a:p>
          <a:p>
            <a:r>
              <a:rPr lang="en-US" altLang="zh-CN" sz="1800" dirty="0">
                <a:latin typeface="SF Pro Display" pitchFamily="2" charset="0"/>
              </a:rPr>
              <a:t>Remove Rows with Missing Values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AF9853F-0603-397D-F4A5-1FCB5D6DDFD3}"/>
              </a:ext>
            </a:extLst>
          </p:cNvPr>
          <p:cNvSpPr/>
          <p:nvPr/>
        </p:nvSpPr>
        <p:spPr bwMode="auto">
          <a:xfrm>
            <a:off x="10053871" y="4786804"/>
            <a:ext cx="307352" cy="307352"/>
          </a:xfrm>
          <a:prstGeom prst="ellipse">
            <a:avLst/>
          </a:prstGeom>
          <a:solidFill>
            <a:srgbClr val="76B6F2"/>
          </a:solidFill>
          <a:ln w="9525" cap="flat" cmpd="sng" algn="ctr">
            <a:solidFill>
              <a:srgbClr val="76B6F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28800" rIns="9144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800" dirty="0">
                <a:latin typeface="SF Pro Display" pitchFamily="2" charset="0"/>
              </a:rPr>
              <a:t>2</a:t>
            </a:r>
            <a:endParaRPr lang="zh-CN" altLang="en-US" sz="1800" dirty="0">
              <a:latin typeface="SF Pro Display" pitchFamily="2" charset="0"/>
            </a:endParaRPr>
          </a:p>
        </p:txBody>
      </p:sp>
      <p:pic>
        <p:nvPicPr>
          <p:cNvPr id="61" name="图形 60">
            <a:extLst>
              <a:ext uri="{FF2B5EF4-FFF2-40B4-BE49-F238E27FC236}">
                <a16:creationId xmlns:a16="http://schemas.microsoft.com/office/drawing/2014/main" id="{168211D6-5FBC-278C-EE48-605E15185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909527" y="5638800"/>
            <a:ext cx="567076" cy="567076"/>
          </a:xfrm>
          <a:prstGeom prst="rect">
            <a:avLst/>
          </a:prstGeom>
        </p:spPr>
      </p:pic>
      <p:sp>
        <p:nvSpPr>
          <p:cNvPr id="67" name="箭头: V 形 66">
            <a:extLst>
              <a:ext uri="{FF2B5EF4-FFF2-40B4-BE49-F238E27FC236}">
                <a16:creationId xmlns:a16="http://schemas.microsoft.com/office/drawing/2014/main" id="{0660005A-F64F-C732-4B5A-5FD23D2D6BFD}"/>
              </a:ext>
            </a:extLst>
          </p:cNvPr>
          <p:cNvSpPr/>
          <p:nvPr/>
        </p:nvSpPr>
        <p:spPr bwMode="auto">
          <a:xfrm>
            <a:off x="4377267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Design Space</a:t>
            </a:r>
          </a:p>
        </p:txBody>
      </p:sp>
      <p:sp>
        <p:nvSpPr>
          <p:cNvPr id="68" name="箭头: V 形 67">
            <a:extLst>
              <a:ext uri="{FF2B5EF4-FFF2-40B4-BE49-F238E27FC236}">
                <a16:creationId xmlns:a16="http://schemas.microsoft.com/office/drawing/2014/main" id="{90D44EDA-1AF7-1D0D-3134-98F4DAD6D40A}"/>
              </a:ext>
            </a:extLst>
          </p:cNvPr>
          <p:cNvSpPr/>
          <p:nvPr/>
        </p:nvSpPr>
        <p:spPr bwMode="auto">
          <a:xfrm>
            <a:off x="1498600" y="7876800"/>
            <a:ext cx="2997200" cy="308182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Observation</a:t>
            </a:r>
          </a:p>
        </p:txBody>
      </p:sp>
      <p:sp>
        <p:nvSpPr>
          <p:cNvPr id="69" name="箭头: V 形 68">
            <a:extLst>
              <a:ext uri="{FF2B5EF4-FFF2-40B4-BE49-F238E27FC236}">
                <a16:creationId xmlns:a16="http://schemas.microsoft.com/office/drawing/2014/main" id="{30AD47E0-198C-A179-B114-3CDF1149B76C}"/>
              </a:ext>
            </a:extLst>
          </p:cNvPr>
          <p:cNvSpPr/>
          <p:nvPr/>
        </p:nvSpPr>
        <p:spPr bwMode="auto">
          <a:xfrm>
            <a:off x="7255934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70" name="箭头: V 形 69">
            <a:extLst>
              <a:ext uri="{FF2B5EF4-FFF2-40B4-BE49-F238E27FC236}">
                <a16:creationId xmlns:a16="http://schemas.microsoft.com/office/drawing/2014/main" id="{F291AB06-3358-7C57-6633-17B95102B6BC}"/>
              </a:ext>
            </a:extLst>
          </p:cNvPr>
          <p:cNvSpPr/>
          <p:nvPr/>
        </p:nvSpPr>
        <p:spPr bwMode="auto">
          <a:xfrm>
            <a:off x="10134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COMANTICS</a:t>
            </a:r>
          </a:p>
        </p:txBody>
      </p:sp>
    </p:spTree>
    <p:extLst>
      <p:ext uri="{BB962C8B-B14F-4D97-AF65-F5344CB8AC3E}">
        <p14:creationId xmlns:p14="http://schemas.microsoft.com/office/powerpoint/2010/main" val="1265399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7" grpId="0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0B1F1-8A8B-DA0E-6D9E-89D58073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Space for Table Changes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ECFF025-F66E-DBE0-DF54-7C28D46C4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05000"/>
            <a:ext cx="12954000" cy="609600"/>
          </a:xfrm>
        </p:spPr>
        <p:txBody>
          <a:bodyPr/>
          <a:lstStyle/>
          <a:p>
            <a:r>
              <a:rPr lang="en-US" altLang="zh-CN" sz="2400" dirty="0"/>
              <a:t>For different transformations, what changes can be made to tables?</a:t>
            </a:r>
            <a:endParaRPr lang="zh-CN" altLang="en-US" sz="2400" dirty="0">
              <a:solidFill>
                <a:srgbClr val="76B6F2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8309299-0D32-9E9C-5529-2512FAE3F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25206" r="12963" b="8128"/>
          <a:stretch/>
        </p:blipFill>
        <p:spPr bwMode="auto">
          <a:xfrm>
            <a:off x="1208726" y="4080933"/>
            <a:ext cx="935349" cy="84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B32C7FAF-AB2E-8C60-03A8-25321B38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06924"/>
            <a:ext cx="1306404" cy="40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2C6F9C08-73EA-3A03-12F6-5D0A9832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120391"/>
            <a:ext cx="451654" cy="3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3305775-4686-F8CF-7773-C00931979169}"/>
              </a:ext>
            </a:extLst>
          </p:cNvPr>
          <p:cNvSpPr txBox="1"/>
          <p:nvPr/>
        </p:nvSpPr>
        <p:spPr>
          <a:xfrm>
            <a:off x="762000" y="5664053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921 lines of wrangling code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BA41C5C-B4C5-0899-54B6-4636B7A01D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302"/>
          <a:stretch/>
        </p:blipFill>
        <p:spPr>
          <a:xfrm>
            <a:off x="3266126" y="5867400"/>
            <a:ext cx="10605045" cy="1486939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C5145B7B-D02E-20C3-3F1B-015EFE312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3200400" y="5143897"/>
            <a:ext cx="520156" cy="52015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CCDAE3D-4D57-8FFB-FED9-48A3C0DFD8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6126" y="2870344"/>
            <a:ext cx="10605045" cy="2070206"/>
          </a:xfrm>
          <a:prstGeom prst="rect">
            <a:avLst/>
          </a:prstGeom>
        </p:spPr>
      </p:pic>
      <p:sp>
        <p:nvSpPr>
          <p:cNvPr id="39" name="箭头: V 形 38">
            <a:extLst>
              <a:ext uri="{FF2B5EF4-FFF2-40B4-BE49-F238E27FC236}">
                <a16:creationId xmlns:a16="http://schemas.microsoft.com/office/drawing/2014/main" id="{0EAF5DC6-E12E-7C04-C366-847453F1D10C}"/>
              </a:ext>
            </a:extLst>
          </p:cNvPr>
          <p:cNvSpPr/>
          <p:nvPr/>
        </p:nvSpPr>
        <p:spPr bwMode="auto">
          <a:xfrm>
            <a:off x="4377267" y="7876800"/>
            <a:ext cx="2997200" cy="308182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Design Space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40" name="箭头: V 形 39">
            <a:extLst>
              <a:ext uri="{FF2B5EF4-FFF2-40B4-BE49-F238E27FC236}">
                <a16:creationId xmlns:a16="http://schemas.microsoft.com/office/drawing/2014/main" id="{4755C360-8098-961C-9775-8E82FBB2A60B}"/>
              </a:ext>
            </a:extLst>
          </p:cNvPr>
          <p:cNvSpPr/>
          <p:nvPr/>
        </p:nvSpPr>
        <p:spPr bwMode="auto">
          <a:xfrm>
            <a:off x="1498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Observation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41" name="箭头: V 形 40">
            <a:extLst>
              <a:ext uri="{FF2B5EF4-FFF2-40B4-BE49-F238E27FC236}">
                <a16:creationId xmlns:a16="http://schemas.microsoft.com/office/drawing/2014/main" id="{4048775E-EAC6-6254-B0F6-FC4509777BE4}"/>
              </a:ext>
            </a:extLst>
          </p:cNvPr>
          <p:cNvSpPr/>
          <p:nvPr/>
        </p:nvSpPr>
        <p:spPr bwMode="auto">
          <a:xfrm>
            <a:off x="7255934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42" name="箭头: V 形 41">
            <a:extLst>
              <a:ext uri="{FF2B5EF4-FFF2-40B4-BE49-F238E27FC236}">
                <a16:creationId xmlns:a16="http://schemas.microsoft.com/office/drawing/2014/main" id="{C340D509-EB3A-E655-4E59-D3691ED95A73}"/>
              </a:ext>
            </a:extLst>
          </p:cNvPr>
          <p:cNvSpPr/>
          <p:nvPr/>
        </p:nvSpPr>
        <p:spPr bwMode="auto">
          <a:xfrm>
            <a:off x="10134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COMANTICS</a:t>
            </a:r>
          </a:p>
        </p:txBody>
      </p:sp>
    </p:spTree>
    <p:extLst>
      <p:ext uri="{BB962C8B-B14F-4D97-AF65-F5344CB8AC3E}">
        <p14:creationId xmlns:p14="http://schemas.microsoft.com/office/powerpoint/2010/main" val="10947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0B1F1-8A8B-DA0E-6D9E-89D58073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Space for Table Changes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ECFF025-F66E-DBE0-DF54-7C28D46C4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05000"/>
            <a:ext cx="12954000" cy="609600"/>
          </a:xfrm>
        </p:spPr>
        <p:txBody>
          <a:bodyPr/>
          <a:lstStyle/>
          <a:p>
            <a:r>
              <a:rPr lang="en-US" altLang="zh-CN" sz="2400" dirty="0"/>
              <a:t>For different transformations, what changes can be made to tables?</a:t>
            </a:r>
            <a:endParaRPr lang="zh-CN" altLang="en-US" sz="2400" dirty="0">
              <a:solidFill>
                <a:srgbClr val="76B6F2"/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D2BE950-8255-607B-9B1D-EF127551EAFD}"/>
              </a:ext>
            </a:extLst>
          </p:cNvPr>
          <p:cNvGrpSpPr/>
          <p:nvPr/>
        </p:nvGrpSpPr>
        <p:grpSpPr>
          <a:xfrm>
            <a:off x="4572000" y="3358851"/>
            <a:ext cx="8920126" cy="3060097"/>
            <a:chOff x="4572000" y="3358851"/>
            <a:chExt cx="8920126" cy="306009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68F9B06-E457-AC93-E384-EF1A64E2F417}"/>
                </a:ext>
              </a:extLst>
            </p:cNvPr>
            <p:cNvSpPr txBox="1"/>
            <p:nvPr/>
          </p:nvSpPr>
          <p:spPr>
            <a:xfrm>
              <a:off x="5912431" y="5003522"/>
              <a:ext cx="15084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AD47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Delete Rows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C1C623A-4454-228B-1A99-F852D679A50D}"/>
                </a:ext>
              </a:extLst>
            </p:cNvPr>
            <p:cNvSpPr txBox="1"/>
            <p:nvPr/>
          </p:nvSpPr>
          <p:spPr>
            <a:xfrm>
              <a:off x="4572000" y="3358851"/>
              <a:ext cx="2848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High-level transformation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C57D6ED-C9B2-8F0E-12F1-41F9695F99A1}"/>
                </a:ext>
              </a:extLst>
            </p:cNvPr>
            <p:cNvSpPr txBox="1"/>
            <p:nvPr/>
          </p:nvSpPr>
          <p:spPr>
            <a:xfrm>
              <a:off x="8458200" y="3358851"/>
              <a:ext cx="22497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Low-level operation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52F9ED5-0F30-0CF0-0D79-A3EF557C8AF9}"/>
                </a:ext>
              </a:extLst>
            </p:cNvPr>
            <p:cNvSpPr txBox="1"/>
            <p:nvPr/>
          </p:nvSpPr>
          <p:spPr>
            <a:xfrm>
              <a:off x="5915957" y="4537220"/>
              <a:ext cx="1504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BFBFBF"/>
                  </a:solidFill>
                  <a:latin typeface="SF Pro Display" pitchFamily="2" charset="0"/>
                </a:rPr>
                <a:t>Create </a:t>
              </a:r>
              <a:r>
                <a:rPr lang="en-US" altLang="zh-CN" sz="2000" b="1" dirty="0">
                  <a:solidFill>
                    <a:srgbClr val="BFBFBF"/>
                  </a:solidFill>
                  <a:latin typeface="SF Pro Display" pitchFamily="2" charset="0"/>
                </a:rPr>
                <a:t>Rows</a:t>
              </a:r>
              <a:endParaRPr lang="en-US" sz="2000" b="1" dirty="0">
                <a:solidFill>
                  <a:srgbClr val="BFBFBF"/>
                </a:solidFill>
                <a:latin typeface="SF Pro Display" pitchFamily="2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4047F86-9C38-A26C-7630-304AB5EE615E}"/>
                </a:ext>
              </a:extLst>
            </p:cNvPr>
            <p:cNvSpPr txBox="1"/>
            <p:nvPr/>
          </p:nvSpPr>
          <p:spPr>
            <a:xfrm>
              <a:off x="5561501" y="4070918"/>
              <a:ext cx="1859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BFBFBF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Create Columns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C21D14-D92E-44EC-A354-FAE1FBADB41F}"/>
                </a:ext>
              </a:extLst>
            </p:cNvPr>
            <p:cNvSpPr txBox="1"/>
            <p:nvPr/>
          </p:nvSpPr>
          <p:spPr>
            <a:xfrm>
              <a:off x="5304637" y="5469825"/>
              <a:ext cx="21162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BFBFBF"/>
                  </a:solidFill>
                  <a:latin typeface="SF Pro Display" pitchFamily="2" charset="0"/>
                </a:rPr>
                <a:t>Combine</a:t>
              </a:r>
              <a:r>
                <a:rPr lang="en-US" sz="2000" b="1" dirty="0">
                  <a:solidFill>
                    <a:srgbClr val="BFBFBF"/>
                  </a:solidFill>
                  <a:latin typeface="SF Pro Display" pitchFamily="2" charset="0"/>
                </a:rPr>
                <a:t> Columns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E49DC2D-D324-7208-5F21-F4256BFB8EE9}"/>
                </a:ext>
              </a:extLst>
            </p:cNvPr>
            <p:cNvGrpSpPr/>
            <p:nvPr/>
          </p:nvGrpSpPr>
          <p:grpSpPr>
            <a:xfrm>
              <a:off x="7716897" y="4114554"/>
              <a:ext cx="321454" cy="2169364"/>
              <a:chOff x="2113148" y="467584"/>
              <a:chExt cx="441671" cy="6438901"/>
            </a:xfrm>
          </p:grpSpPr>
          <p:sp>
            <p:nvSpPr>
              <p:cNvPr id="22" name="三角形 30">
                <a:extLst>
                  <a:ext uri="{FF2B5EF4-FFF2-40B4-BE49-F238E27FC236}">
                    <a16:creationId xmlns:a16="http://schemas.microsoft.com/office/drawing/2014/main" id="{1FB71F62-1D2A-07B9-A6DC-CC89CFEDB58D}"/>
                  </a:ext>
                </a:extLst>
              </p:cNvPr>
              <p:cNvSpPr/>
              <p:nvPr/>
            </p:nvSpPr>
            <p:spPr>
              <a:xfrm rot="16200000">
                <a:off x="2043740" y="3602408"/>
                <a:ext cx="308070" cy="169254"/>
              </a:xfrm>
              <a:prstGeom prst="triangle">
                <a:avLst>
                  <a:gd name="adj" fmla="val 44628"/>
                </a:avLst>
              </a:prstGeom>
              <a:solidFill>
                <a:srgbClr val="BFBFBF"/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/>
              </a:p>
            </p:txBody>
          </p:sp>
          <p:sp>
            <p:nvSpPr>
              <p:cNvPr id="23" name="左中括号 22">
                <a:extLst>
                  <a:ext uri="{FF2B5EF4-FFF2-40B4-BE49-F238E27FC236}">
                    <a16:creationId xmlns:a16="http://schemas.microsoft.com/office/drawing/2014/main" id="{B3748AAD-C2E8-9DB8-306C-5C93C5995847}"/>
                  </a:ext>
                </a:extLst>
              </p:cNvPr>
              <p:cNvSpPr/>
              <p:nvPr/>
            </p:nvSpPr>
            <p:spPr>
              <a:xfrm>
                <a:off x="2282404" y="467584"/>
                <a:ext cx="272415" cy="6438901"/>
              </a:xfrm>
              <a:prstGeom prst="leftBracket">
                <a:avLst>
                  <a:gd name="adj" fmla="val 102083"/>
                </a:avLst>
              </a:prstGeom>
              <a:ln w="38100"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7E98311-AF53-CFC1-C454-09D58594FA14}"/>
                </a:ext>
              </a:extLst>
            </p:cNvPr>
            <p:cNvSpPr txBox="1"/>
            <p:nvPr/>
          </p:nvSpPr>
          <p:spPr>
            <a:xfrm>
              <a:off x="8458200" y="4072000"/>
              <a:ext cx="12890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0AD47"/>
                  </a:solidFill>
                  <a:latin typeface="SF Pro Display" pitchFamily="2" charset="0"/>
                </a:rPr>
                <a:t>Filter</a:t>
              </a:r>
              <a:r>
                <a:rPr lang="en-US" sz="2000" b="1" dirty="0">
                  <a:solidFill>
                    <a:srgbClr val="BFBFBF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388874AE-57D8-8B85-0341-44698FB46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020810" y="6016600"/>
              <a:ext cx="400110" cy="40011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CDF7D2C-8DB2-25E7-3F1C-472AF2E9484C}"/>
                </a:ext>
              </a:extLst>
            </p:cNvPr>
            <p:cNvSpPr txBox="1"/>
            <p:nvPr/>
          </p:nvSpPr>
          <p:spPr>
            <a:xfrm>
              <a:off x="8458200" y="4537942"/>
              <a:ext cx="15938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BFBFBF"/>
                  </a:solidFill>
                  <a:latin typeface="SF Pro Display" pitchFamily="2" charset="0"/>
                </a:rPr>
                <a:t>DropNa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BF85E48-B639-5F73-A907-B70E96AC1A0B}"/>
                </a:ext>
              </a:extLst>
            </p:cNvPr>
            <p:cNvSpPr txBox="1"/>
            <p:nvPr/>
          </p:nvSpPr>
          <p:spPr>
            <a:xfrm>
              <a:off x="8458200" y="5003884"/>
              <a:ext cx="15938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BFBFBF"/>
                  </a:solidFill>
                  <a:latin typeface="SF Pro Display" pitchFamily="2" charset="0"/>
                </a:rPr>
                <a:t>Deduplicate</a:t>
              </a:r>
            </a:p>
          </p:txBody>
        </p:sp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24EB2FA1-195C-9CD8-43A8-2F5CE85D7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458200" y="6018838"/>
              <a:ext cx="400110" cy="400110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13662BF-C8B3-CCE5-6973-F049D0C93F60}"/>
                </a:ext>
              </a:extLst>
            </p:cNvPr>
            <p:cNvSpPr txBox="1"/>
            <p:nvPr/>
          </p:nvSpPr>
          <p:spPr>
            <a:xfrm>
              <a:off x="8458200" y="5469825"/>
              <a:ext cx="15938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BFBFBF"/>
                  </a:solidFill>
                  <a:latin typeface="SF Pro Display" pitchFamily="2" charset="0"/>
                </a:rPr>
                <a:t>Slice Keep</a:t>
              </a:r>
            </a:p>
          </p:txBody>
        </p:sp>
        <p:cxnSp>
          <p:nvCxnSpPr>
            <p:cNvPr id="33" name="直接箭头连接符 25">
              <a:extLst>
                <a:ext uri="{FF2B5EF4-FFF2-40B4-BE49-F238E27FC236}">
                  <a16:creationId xmlns:a16="http://schemas.microsoft.com/office/drawing/2014/main" id="{BC71E347-CF22-53A6-B7E2-97F465CEA4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3744" y="4269802"/>
              <a:ext cx="685800" cy="0"/>
            </a:xfrm>
            <a:prstGeom prst="straightConnector1">
              <a:avLst/>
            </a:prstGeom>
            <a:noFill/>
            <a:ln w="38100" algn="ctr">
              <a:solidFill>
                <a:srgbClr val="BFBFB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06E4FE-F7DF-1FEE-0C77-F478DA031BF4}"/>
                </a:ext>
              </a:extLst>
            </p:cNvPr>
            <p:cNvSpPr txBox="1"/>
            <p:nvPr/>
          </p:nvSpPr>
          <p:spPr>
            <a:xfrm>
              <a:off x="11280544" y="4069747"/>
              <a:ext cx="212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70AD47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delete_rows_filter</a:t>
              </a:r>
              <a:r>
                <a:rPr lang="en-US" sz="2000" b="1" dirty="0">
                  <a:solidFill>
                    <a:srgbClr val="BFBFBF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1905609-478D-37EC-C2E3-4BCD748A7128}"/>
                </a:ext>
              </a:extLst>
            </p:cNvPr>
            <p:cNvSpPr txBox="1"/>
            <p:nvPr/>
          </p:nvSpPr>
          <p:spPr>
            <a:xfrm>
              <a:off x="11195535" y="3358851"/>
              <a:ext cx="2296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Transformation type</a:t>
              </a: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67414676-DD96-4C87-3AF5-3931A2BD03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467" b="10441"/>
          <a:stretch/>
        </p:blipFill>
        <p:spPr>
          <a:xfrm>
            <a:off x="1329807" y="3495777"/>
            <a:ext cx="2528761" cy="2521516"/>
          </a:xfrm>
          <a:prstGeom prst="rect">
            <a:avLst/>
          </a:prstGeom>
        </p:spPr>
      </p:pic>
      <p:sp>
        <p:nvSpPr>
          <p:cNvPr id="48" name="箭头: V 形 47">
            <a:extLst>
              <a:ext uri="{FF2B5EF4-FFF2-40B4-BE49-F238E27FC236}">
                <a16:creationId xmlns:a16="http://schemas.microsoft.com/office/drawing/2014/main" id="{F610BC18-DC8C-97EC-4656-85162C22F490}"/>
              </a:ext>
            </a:extLst>
          </p:cNvPr>
          <p:cNvSpPr/>
          <p:nvPr/>
        </p:nvSpPr>
        <p:spPr bwMode="auto">
          <a:xfrm>
            <a:off x="4377267" y="7876800"/>
            <a:ext cx="2997200" cy="308182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Design Space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49" name="箭头: V 形 48">
            <a:extLst>
              <a:ext uri="{FF2B5EF4-FFF2-40B4-BE49-F238E27FC236}">
                <a16:creationId xmlns:a16="http://schemas.microsoft.com/office/drawing/2014/main" id="{35BD3807-969B-5E24-9971-CF63D48537FF}"/>
              </a:ext>
            </a:extLst>
          </p:cNvPr>
          <p:cNvSpPr/>
          <p:nvPr/>
        </p:nvSpPr>
        <p:spPr bwMode="auto">
          <a:xfrm>
            <a:off x="1498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Observation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50" name="箭头: V 形 49">
            <a:extLst>
              <a:ext uri="{FF2B5EF4-FFF2-40B4-BE49-F238E27FC236}">
                <a16:creationId xmlns:a16="http://schemas.microsoft.com/office/drawing/2014/main" id="{AE2D4283-B0EC-5CDD-A1BF-DDBC8D448568}"/>
              </a:ext>
            </a:extLst>
          </p:cNvPr>
          <p:cNvSpPr/>
          <p:nvPr/>
        </p:nvSpPr>
        <p:spPr bwMode="auto">
          <a:xfrm>
            <a:off x="7255934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51" name="箭头: V 形 50">
            <a:extLst>
              <a:ext uri="{FF2B5EF4-FFF2-40B4-BE49-F238E27FC236}">
                <a16:creationId xmlns:a16="http://schemas.microsoft.com/office/drawing/2014/main" id="{0FE786B7-37FB-88F5-1EE9-F6DCE7B2D145}"/>
              </a:ext>
            </a:extLst>
          </p:cNvPr>
          <p:cNvSpPr/>
          <p:nvPr/>
        </p:nvSpPr>
        <p:spPr bwMode="auto">
          <a:xfrm>
            <a:off x="10134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COMANTICS</a:t>
            </a:r>
          </a:p>
        </p:txBody>
      </p:sp>
    </p:spTree>
    <p:extLst>
      <p:ext uri="{BB962C8B-B14F-4D97-AF65-F5344CB8AC3E}">
        <p14:creationId xmlns:p14="http://schemas.microsoft.com/office/powerpoint/2010/main" val="292794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0B1F1-8A8B-DA0E-6D9E-89D58073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Space for Table Changes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ECFF025-F66E-DBE0-DF54-7C28D46C4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05000"/>
            <a:ext cx="12954000" cy="609600"/>
          </a:xfrm>
        </p:spPr>
        <p:txBody>
          <a:bodyPr/>
          <a:lstStyle/>
          <a:p>
            <a:r>
              <a:rPr lang="en-US" altLang="zh-CN" sz="2400" dirty="0"/>
              <a:t>For different transformations, what changes can be made to tables?</a:t>
            </a:r>
            <a:endParaRPr lang="zh-CN" altLang="en-US" sz="2400" dirty="0">
              <a:solidFill>
                <a:srgbClr val="76B6F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B257C4-9758-E82D-59B4-875392F62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5" t="469" r="17216" b="9972"/>
          <a:stretch/>
        </p:blipFill>
        <p:spPr>
          <a:xfrm>
            <a:off x="685800" y="3495600"/>
            <a:ext cx="5069491" cy="2521516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42DF2046-41B6-37E0-5479-132520FF2811}"/>
              </a:ext>
            </a:extLst>
          </p:cNvPr>
          <p:cNvGrpSpPr/>
          <p:nvPr/>
        </p:nvGrpSpPr>
        <p:grpSpPr>
          <a:xfrm>
            <a:off x="6055948" y="4035895"/>
            <a:ext cx="4535851" cy="1446199"/>
            <a:chOff x="6055948" y="4035895"/>
            <a:chExt cx="4535851" cy="144619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734DAA4-0853-8BD7-5B62-86E286E3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770" y="4035895"/>
              <a:ext cx="609600" cy="609600"/>
            </a:xfrm>
            <a:prstGeom prst="rect">
              <a:avLst/>
            </a:prstGeom>
          </p:spPr>
        </p:pic>
        <p:cxnSp>
          <p:nvCxnSpPr>
            <p:cNvPr id="8" name="直接箭头连接符 25">
              <a:extLst>
                <a:ext uri="{FF2B5EF4-FFF2-40B4-BE49-F238E27FC236}">
                  <a16:creationId xmlns:a16="http://schemas.microsoft.com/office/drawing/2014/main" id="{BC45885C-6872-B5C7-F273-768E39FEBB3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948" y="4800600"/>
              <a:ext cx="1095022" cy="0"/>
            </a:xfrm>
            <a:prstGeom prst="straightConnector1">
              <a:avLst/>
            </a:prstGeom>
            <a:noFill/>
            <a:ln w="57150" algn="ctr">
              <a:solidFill>
                <a:srgbClr val="76B6F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2C4A019-9A6B-69D4-F1C0-74A58384B7C6}"/>
                </a:ext>
              </a:extLst>
            </p:cNvPr>
            <p:cNvSpPr txBox="1"/>
            <p:nvPr/>
          </p:nvSpPr>
          <p:spPr>
            <a:xfrm>
              <a:off x="7303370" y="4600545"/>
              <a:ext cx="1929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table differences</a:t>
              </a:r>
            </a:p>
          </p:txBody>
        </p:sp>
        <p:cxnSp>
          <p:nvCxnSpPr>
            <p:cNvPr id="17" name="直接箭头连接符 25">
              <a:extLst>
                <a:ext uri="{FF2B5EF4-FFF2-40B4-BE49-F238E27FC236}">
                  <a16:creationId xmlns:a16="http://schemas.microsoft.com/office/drawing/2014/main" id="{8A64A8D2-C8C5-09F6-FC0D-BFF9FDEFB0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21770" y="4800600"/>
              <a:ext cx="1170029" cy="0"/>
            </a:xfrm>
            <a:prstGeom prst="straightConnector1">
              <a:avLst/>
            </a:prstGeom>
            <a:noFill/>
            <a:ln w="57150" algn="ctr">
              <a:solidFill>
                <a:srgbClr val="76B6F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F9A0908-65B3-4838-73C4-85352D87A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5572" y="4035895"/>
              <a:ext cx="567360" cy="56736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FD46D9D-6A1B-6D9E-A2B1-072FA7814A7B}"/>
                </a:ext>
              </a:extLst>
            </p:cNvPr>
            <p:cNvSpPr txBox="1"/>
            <p:nvPr/>
          </p:nvSpPr>
          <p:spPr>
            <a:xfrm>
              <a:off x="6164644" y="4876800"/>
              <a:ext cx="793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record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B1DACC6-4EC8-A886-4ACC-381A508DFC56}"/>
                </a:ext>
              </a:extLst>
            </p:cNvPr>
            <p:cNvSpPr txBox="1"/>
            <p:nvPr/>
          </p:nvSpPr>
          <p:spPr>
            <a:xfrm>
              <a:off x="9306704" y="4876800"/>
              <a:ext cx="1285095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8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open and </a:t>
              </a:r>
            </a:p>
            <a:p>
              <a:pPr algn="ctr">
                <a:lnSpc>
                  <a:spcPts val="2000"/>
                </a:lnSpc>
              </a:pPr>
              <a:r>
                <a:rPr lang="en-US" sz="18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axial coding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47B6B672-783A-60DB-B28B-27F18049B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7155" y="2857500"/>
            <a:ext cx="2967445" cy="3886200"/>
          </a:xfrm>
          <a:prstGeom prst="rect">
            <a:avLst/>
          </a:prstGeom>
        </p:spPr>
      </p:pic>
      <p:sp>
        <p:nvSpPr>
          <p:cNvPr id="40" name="箭头: V 形 39">
            <a:extLst>
              <a:ext uri="{FF2B5EF4-FFF2-40B4-BE49-F238E27FC236}">
                <a16:creationId xmlns:a16="http://schemas.microsoft.com/office/drawing/2014/main" id="{EC33B238-F2BF-F0EA-60A4-14776ECF8C24}"/>
              </a:ext>
            </a:extLst>
          </p:cNvPr>
          <p:cNvSpPr/>
          <p:nvPr/>
        </p:nvSpPr>
        <p:spPr bwMode="auto">
          <a:xfrm>
            <a:off x="4377267" y="7876800"/>
            <a:ext cx="2997200" cy="308182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Design Space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41" name="箭头: V 形 40">
            <a:extLst>
              <a:ext uri="{FF2B5EF4-FFF2-40B4-BE49-F238E27FC236}">
                <a16:creationId xmlns:a16="http://schemas.microsoft.com/office/drawing/2014/main" id="{6BF8BC25-810D-BDD6-7CE5-1AA7665AED0E}"/>
              </a:ext>
            </a:extLst>
          </p:cNvPr>
          <p:cNvSpPr/>
          <p:nvPr/>
        </p:nvSpPr>
        <p:spPr bwMode="auto">
          <a:xfrm>
            <a:off x="1498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Observation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42" name="箭头: V 形 41">
            <a:extLst>
              <a:ext uri="{FF2B5EF4-FFF2-40B4-BE49-F238E27FC236}">
                <a16:creationId xmlns:a16="http://schemas.microsoft.com/office/drawing/2014/main" id="{B9155DBD-5A2C-8D79-FE0F-57B37585A619}"/>
              </a:ext>
            </a:extLst>
          </p:cNvPr>
          <p:cNvSpPr/>
          <p:nvPr/>
        </p:nvSpPr>
        <p:spPr bwMode="auto">
          <a:xfrm>
            <a:off x="7255934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43" name="箭头: V 形 42">
            <a:extLst>
              <a:ext uri="{FF2B5EF4-FFF2-40B4-BE49-F238E27FC236}">
                <a16:creationId xmlns:a16="http://schemas.microsoft.com/office/drawing/2014/main" id="{F7F3E11B-DA8F-9DC5-BADF-F219D1286B86}"/>
              </a:ext>
            </a:extLst>
          </p:cNvPr>
          <p:cNvSpPr/>
          <p:nvPr/>
        </p:nvSpPr>
        <p:spPr bwMode="auto">
          <a:xfrm>
            <a:off x="10134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COMANTICS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A6FF2-517C-07A5-5C96-5D7628BBFEE3}"/>
              </a:ext>
            </a:extLst>
          </p:cNvPr>
          <p:cNvSpPr txBox="1"/>
          <p:nvPr/>
        </p:nvSpPr>
        <p:spPr>
          <a:xfrm>
            <a:off x="10984579" y="6886545"/>
            <a:ext cx="2952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the</a:t>
            </a:r>
            <a:r>
              <a:rPr lang="zh-CN" alt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space</a:t>
            </a:r>
            <a:r>
              <a:rPr lang="zh-CN" alt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of</a:t>
            </a:r>
            <a:r>
              <a:rPr lang="zh-CN" alt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table</a:t>
            </a:r>
            <a:r>
              <a:rPr lang="zh-CN" alt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changes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2CECA-872F-EE21-A75E-92760C9B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Wrangling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CAE928E-4641-7537-D462-3482A5E06AFD}"/>
              </a:ext>
            </a:extLst>
          </p:cNvPr>
          <p:cNvSpPr/>
          <p:nvPr/>
        </p:nvSpPr>
        <p:spPr>
          <a:xfrm>
            <a:off x="4112916" y="2345036"/>
            <a:ext cx="6404568" cy="2607964"/>
          </a:xfrm>
          <a:prstGeom prst="roundRect">
            <a:avLst>
              <a:gd name="adj" fmla="val 3791"/>
            </a:avLst>
          </a:prstGeom>
          <a:noFill/>
          <a:ln w="28575">
            <a:solidFill>
              <a:srgbClr val="105C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B82C0C-C3E5-640C-B895-79890E8038C0}"/>
              </a:ext>
            </a:extLst>
          </p:cNvPr>
          <p:cNvSpPr/>
          <p:nvPr/>
        </p:nvSpPr>
        <p:spPr>
          <a:xfrm>
            <a:off x="6163614" y="2133600"/>
            <a:ext cx="230317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rgbClr val="105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  <a:endParaRPr lang="zh-CN" altLang="en-US" sz="2400" b="0" cap="none" spc="0" dirty="0">
              <a:ln w="0"/>
              <a:solidFill>
                <a:srgbClr val="105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FDD491B-EC4D-7003-64DA-0F24AED5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117" y="3103637"/>
            <a:ext cx="1099588" cy="109958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6DCD52D-4FC9-E110-A513-D139282DF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7598">
            <a:off x="1071384" y="3209037"/>
            <a:ext cx="973008" cy="973008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DCDEF86F-E06A-DB49-0FCC-18AF61055F22}"/>
              </a:ext>
            </a:extLst>
          </p:cNvPr>
          <p:cNvGrpSpPr/>
          <p:nvPr/>
        </p:nvGrpSpPr>
        <p:grpSpPr>
          <a:xfrm rot="592447">
            <a:off x="2040735" y="3213599"/>
            <a:ext cx="973008" cy="973008"/>
            <a:chOff x="1906361" y="3973159"/>
            <a:chExt cx="2255740" cy="225574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20F2168-EDB5-3422-B3D5-5CCBBB35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6361" y="3973159"/>
              <a:ext cx="2255740" cy="2255740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9141122-3ED3-DBB6-2164-508E1A44047F}"/>
                </a:ext>
              </a:extLst>
            </p:cNvPr>
            <p:cNvSpPr txBox="1"/>
            <p:nvPr/>
          </p:nvSpPr>
          <p:spPr>
            <a:xfrm>
              <a:off x="3366710" y="5513048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53F176E2-60EE-2F22-DE5F-6F8E42F6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8126" y="4718645"/>
              <a:ext cx="1212209" cy="163812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3EF674AC-C488-741D-99F6-BE58925D5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8125" y="4936600"/>
              <a:ext cx="1212209" cy="163812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DF1D4CC1-AE56-2084-D959-DE3618C57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8126" y="5178872"/>
              <a:ext cx="1212209" cy="163812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9C31CB2-07F9-409D-3ED1-D21E4E41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8125" y="5396827"/>
              <a:ext cx="1212209" cy="163812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96038CB2-45F3-8B2F-E7F0-4F9FCAED8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8125" y="4428572"/>
              <a:ext cx="521767" cy="121677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EB466A91-D0F5-D803-3215-035C71842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8124" y="5649301"/>
              <a:ext cx="521767" cy="121677"/>
            </a:xfrm>
            <a:prstGeom prst="rect">
              <a:avLst/>
            </a:prstGeom>
          </p:spPr>
        </p:pic>
      </p:grpSp>
      <p:cxnSp>
        <p:nvCxnSpPr>
          <p:cNvPr id="47" name="直接箭头连接符 25">
            <a:extLst>
              <a:ext uri="{FF2B5EF4-FFF2-40B4-BE49-F238E27FC236}">
                <a16:creationId xmlns:a16="http://schemas.microsoft.com/office/drawing/2014/main" id="{7A66CDCE-DE17-E516-8412-6FD188E2C919}"/>
              </a:ext>
            </a:extLst>
          </p:cNvPr>
          <p:cNvCxnSpPr>
            <a:cxnSpLocks/>
          </p:cNvCxnSpPr>
          <p:nvPr/>
        </p:nvCxnSpPr>
        <p:spPr bwMode="auto">
          <a:xfrm>
            <a:off x="3200400" y="3750111"/>
            <a:ext cx="676508" cy="0"/>
          </a:xfrm>
          <a:prstGeom prst="straightConnector1">
            <a:avLst/>
          </a:prstGeom>
          <a:noFill/>
          <a:ln w="76200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箭头连接符 25">
            <a:extLst>
              <a:ext uri="{FF2B5EF4-FFF2-40B4-BE49-F238E27FC236}">
                <a16:creationId xmlns:a16="http://schemas.microsoft.com/office/drawing/2014/main" id="{FA687309-9814-8F97-9DEC-4CB4C911D690}"/>
              </a:ext>
            </a:extLst>
          </p:cNvPr>
          <p:cNvCxnSpPr>
            <a:cxnSpLocks/>
          </p:cNvCxnSpPr>
          <p:nvPr/>
        </p:nvCxnSpPr>
        <p:spPr bwMode="auto">
          <a:xfrm>
            <a:off x="10896600" y="3750111"/>
            <a:ext cx="676508" cy="0"/>
          </a:xfrm>
          <a:prstGeom prst="straightConnector1">
            <a:avLst/>
          </a:prstGeom>
          <a:noFill/>
          <a:ln w="76200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DE13687-5579-D599-5993-EBD5D09B71A9}"/>
              </a:ext>
            </a:extLst>
          </p:cNvPr>
          <p:cNvGrpSpPr/>
          <p:nvPr/>
        </p:nvGrpSpPr>
        <p:grpSpPr>
          <a:xfrm>
            <a:off x="4611398" y="2787614"/>
            <a:ext cx="5560530" cy="1906103"/>
            <a:chOff x="4611398" y="2787614"/>
            <a:chExt cx="5560530" cy="19061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1E66070-8F75-EF83-C1CC-DE7E27E39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8542" y="2787614"/>
              <a:ext cx="1403386" cy="140338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EDDABD-0E54-45EC-C313-B40190E28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07" t="2256" r="3642" b="23294"/>
            <a:stretch/>
          </p:blipFill>
          <p:spPr>
            <a:xfrm>
              <a:off x="6458169" y="2808723"/>
              <a:ext cx="1714062" cy="1361168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D1398B6-BA0A-9236-EAF6-9391DD813E00}"/>
                </a:ext>
              </a:extLst>
            </p:cNvPr>
            <p:cNvSpPr txBox="1"/>
            <p:nvPr/>
          </p:nvSpPr>
          <p:spPr>
            <a:xfrm>
              <a:off x="4820166" y="4262829"/>
              <a:ext cx="7906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clean</a:t>
              </a:r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DA74DC5-1396-95D1-3343-CA85DA9F6E16}"/>
                </a:ext>
              </a:extLst>
            </p:cNvPr>
            <p:cNvSpPr txBox="1"/>
            <p:nvPr/>
          </p:nvSpPr>
          <p:spPr>
            <a:xfrm>
              <a:off x="6657744" y="4262830"/>
              <a:ext cx="1314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transform</a:t>
              </a:r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CC8B038-A538-5A19-9342-996422AD0859}"/>
                </a:ext>
              </a:extLst>
            </p:cNvPr>
            <p:cNvSpPr txBox="1"/>
            <p:nvPr/>
          </p:nvSpPr>
          <p:spPr>
            <a:xfrm>
              <a:off x="9019632" y="4262829"/>
              <a:ext cx="901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enrich</a:t>
              </a:r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B03067D-1217-E587-C650-04BA5C9B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11398" y="2816103"/>
              <a:ext cx="1346407" cy="1346407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095A4C73-2C91-4B18-913B-FC8652035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7805" y="5562600"/>
            <a:ext cx="1615426" cy="1615426"/>
          </a:xfrm>
          <a:prstGeom prst="rect">
            <a:avLst/>
          </a:prstGeom>
        </p:spPr>
      </p:pic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A2260AC-4CE9-2DFB-4E6A-7F2725EDC890}"/>
              </a:ext>
            </a:extLst>
          </p:cNvPr>
          <p:cNvCxnSpPr/>
          <p:nvPr/>
        </p:nvCxnSpPr>
        <p:spPr bwMode="auto">
          <a:xfrm flipV="1">
            <a:off x="8175084" y="5624327"/>
            <a:ext cx="0" cy="1905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DE73A576-1412-35A9-85E3-6C44AF57F52A}"/>
              </a:ext>
            </a:extLst>
          </p:cNvPr>
          <p:cNvSpPr txBox="1"/>
          <p:nvPr/>
        </p:nvSpPr>
        <p:spPr>
          <a:xfrm>
            <a:off x="8254265" y="7224527"/>
            <a:ext cx="864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novice</a:t>
            </a:r>
            <a:endParaRPr lang="en-US" sz="22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5A6293F-1009-6D80-25AD-950319A18C9F}"/>
              </a:ext>
            </a:extLst>
          </p:cNvPr>
          <p:cNvSpPr txBox="1"/>
          <p:nvPr/>
        </p:nvSpPr>
        <p:spPr>
          <a:xfrm>
            <a:off x="8257246" y="5562600"/>
            <a:ext cx="85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expert</a:t>
            </a:r>
            <a:endParaRPr lang="en-US" sz="22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9C495B2-2C66-DEBC-D8B6-8B24830EDFA7}"/>
              </a:ext>
            </a:extLst>
          </p:cNvPr>
          <p:cNvSpPr txBox="1"/>
          <p:nvPr/>
        </p:nvSpPr>
        <p:spPr>
          <a:xfrm>
            <a:off x="5969498" y="7228683"/>
            <a:ext cx="159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 Workers</a:t>
            </a:r>
            <a:endParaRPr lang="en-US" sz="22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0B1F1-8A8B-DA0E-6D9E-89D58073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Space for Table Changes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7B6B672-783A-60DB-B28B-27F18049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4072964" cy="533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30DEB82-6C8C-0734-84FE-1FC98B8A54D0}"/>
              </a:ext>
            </a:extLst>
          </p:cNvPr>
          <p:cNvGrpSpPr/>
          <p:nvPr/>
        </p:nvGrpSpPr>
        <p:grpSpPr>
          <a:xfrm>
            <a:off x="5796000" y="4648200"/>
            <a:ext cx="2971800" cy="2057400"/>
            <a:chOff x="8280553" y="3151412"/>
            <a:chExt cx="2391026" cy="20574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EBE0275-724C-F780-ADFA-6884F663AC33}"/>
                </a:ext>
              </a:extLst>
            </p:cNvPr>
            <p:cNvSpPr/>
            <p:nvPr/>
          </p:nvSpPr>
          <p:spPr bwMode="auto">
            <a:xfrm>
              <a:off x="8280553" y="3151412"/>
              <a:ext cx="2391026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Properties of data changes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32CCC8C-2E92-44D4-3B2A-D22EB727EDE2}"/>
                </a:ext>
              </a:extLst>
            </p:cNvPr>
            <p:cNvSpPr/>
            <p:nvPr/>
          </p:nvSpPr>
          <p:spPr bwMode="auto">
            <a:xfrm>
              <a:off x="8280553" y="3555221"/>
              <a:ext cx="2391026" cy="165359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Number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Order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Relation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Value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Type</a:t>
              </a:r>
              <a:endParaRPr lang="zh-CN" altLang="en-US" sz="18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852C31-6610-4193-CD85-70C868AFF22F}"/>
              </a:ext>
            </a:extLst>
          </p:cNvPr>
          <p:cNvGrpSpPr/>
          <p:nvPr/>
        </p:nvGrpSpPr>
        <p:grpSpPr>
          <a:xfrm>
            <a:off x="5795999" y="2333201"/>
            <a:ext cx="2966999" cy="1758285"/>
            <a:chOff x="11400887" y="3151412"/>
            <a:chExt cx="2391313" cy="175828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6EDB25-7DC2-F775-4F8F-E32200FDF587}"/>
                </a:ext>
              </a:extLst>
            </p:cNvPr>
            <p:cNvSpPr/>
            <p:nvPr/>
          </p:nvSpPr>
          <p:spPr bwMode="auto">
            <a:xfrm>
              <a:off x="11401174" y="3151412"/>
              <a:ext cx="2391026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Types of data objects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EC3C970-1E6E-6638-F615-31A67327C71E}"/>
                </a:ext>
              </a:extLst>
            </p:cNvPr>
            <p:cNvSpPr/>
            <p:nvPr/>
          </p:nvSpPr>
          <p:spPr bwMode="auto">
            <a:xfrm>
              <a:off x="11400887" y="3555223"/>
              <a:ext cx="2391026" cy="1354474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Tables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Columns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Rows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Cells</a:t>
              </a:r>
              <a:endParaRPr lang="zh-CN" altLang="en-US" sz="18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60A74E-AB7B-F630-5546-1150CDAFEB31}"/>
              </a:ext>
            </a:extLst>
          </p:cNvPr>
          <p:cNvGrpSpPr/>
          <p:nvPr/>
        </p:nvGrpSpPr>
        <p:grpSpPr>
          <a:xfrm>
            <a:off x="4953000" y="2372995"/>
            <a:ext cx="403812" cy="4375432"/>
            <a:chOff x="2113148" y="467584"/>
            <a:chExt cx="441671" cy="6438901"/>
          </a:xfrm>
        </p:grpSpPr>
        <p:sp>
          <p:nvSpPr>
            <p:cNvPr id="16" name="三角形 30">
              <a:extLst>
                <a:ext uri="{FF2B5EF4-FFF2-40B4-BE49-F238E27FC236}">
                  <a16:creationId xmlns:a16="http://schemas.microsoft.com/office/drawing/2014/main" id="{8F19DA8C-B910-ECB3-F845-2AA380D98FB7}"/>
                </a:ext>
              </a:extLst>
            </p:cNvPr>
            <p:cNvSpPr/>
            <p:nvPr/>
          </p:nvSpPr>
          <p:spPr>
            <a:xfrm rot="16200000">
              <a:off x="2043740" y="3602408"/>
              <a:ext cx="308070" cy="169254"/>
            </a:xfrm>
            <a:prstGeom prst="triangle">
              <a:avLst>
                <a:gd name="adj" fmla="val 44628"/>
              </a:avLst>
            </a:prstGeom>
            <a:solidFill>
              <a:srgbClr val="76B6F2"/>
            </a:solidFill>
            <a:ln>
              <a:solidFill>
                <a:srgbClr val="76B6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左中括号 17">
              <a:extLst>
                <a:ext uri="{FF2B5EF4-FFF2-40B4-BE49-F238E27FC236}">
                  <a16:creationId xmlns:a16="http://schemas.microsoft.com/office/drawing/2014/main" id="{60944AFC-1238-1B2B-7B30-4489134AE109}"/>
                </a:ext>
              </a:extLst>
            </p:cNvPr>
            <p:cNvSpPr/>
            <p:nvPr/>
          </p:nvSpPr>
          <p:spPr>
            <a:xfrm>
              <a:off x="2282404" y="467584"/>
              <a:ext cx="272415" cy="6438901"/>
            </a:xfrm>
            <a:prstGeom prst="leftBracket">
              <a:avLst>
                <a:gd name="adj" fmla="val 102083"/>
              </a:avLst>
            </a:prstGeom>
            <a:ln w="38100">
              <a:solidFill>
                <a:srgbClr val="76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Gill Sans MT" panose="020B0502020104020203" pitchFamily="34" charset="0"/>
              </a:endParaRPr>
            </a:p>
          </p:txBody>
        </p:sp>
      </p:grpSp>
      <p:cxnSp>
        <p:nvCxnSpPr>
          <p:cNvPr id="20" name="直接箭头连接符 25">
            <a:extLst>
              <a:ext uri="{FF2B5EF4-FFF2-40B4-BE49-F238E27FC236}">
                <a16:creationId xmlns:a16="http://schemas.microsoft.com/office/drawing/2014/main" id="{17F145E4-BA22-050E-091D-AF73ACBAE0C0}"/>
              </a:ext>
            </a:extLst>
          </p:cNvPr>
          <p:cNvCxnSpPr>
            <a:cxnSpLocks/>
          </p:cNvCxnSpPr>
          <p:nvPr/>
        </p:nvCxnSpPr>
        <p:spPr bwMode="auto">
          <a:xfrm>
            <a:off x="9067800" y="4419600"/>
            <a:ext cx="565096" cy="0"/>
          </a:xfrm>
          <a:prstGeom prst="straightConnector1">
            <a:avLst/>
          </a:prstGeom>
          <a:noFill/>
          <a:ln w="76200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82F8EC6-67DD-3B02-A04D-C6DC31484E7E}"/>
              </a:ext>
            </a:extLst>
          </p:cNvPr>
          <p:cNvSpPr txBox="1"/>
          <p:nvPr/>
        </p:nvSpPr>
        <p:spPr>
          <a:xfrm>
            <a:off x="10701553" y="1743188"/>
            <a:ext cx="2508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103 characteristics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D0BF4EA-066E-7A1A-A691-C09585FD4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2667000"/>
            <a:ext cx="4572000" cy="349016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1D8350D-66D6-4240-70F2-10A52831440B}"/>
              </a:ext>
            </a:extLst>
          </p:cNvPr>
          <p:cNvSpPr txBox="1"/>
          <p:nvPr/>
        </p:nvSpPr>
        <p:spPr>
          <a:xfrm>
            <a:off x="6355840" y="1743189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 dimensions</a:t>
            </a:r>
          </a:p>
        </p:txBody>
      </p:sp>
      <p:pic>
        <p:nvPicPr>
          <p:cNvPr id="32" name="!!ch103">
            <a:extLst>
              <a:ext uri="{FF2B5EF4-FFF2-40B4-BE49-F238E27FC236}">
                <a16:creationId xmlns:a16="http://schemas.microsoft.com/office/drawing/2014/main" id="{B5F18300-323C-500C-A538-C72DBFFD8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695858" y="6340809"/>
            <a:ext cx="520156" cy="520156"/>
          </a:xfrm>
          <a:prstGeom prst="rect">
            <a:avLst/>
          </a:prstGeom>
        </p:spPr>
      </p:pic>
      <p:sp>
        <p:nvSpPr>
          <p:cNvPr id="42" name="箭头: V 形 41">
            <a:extLst>
              <a:ext uri="{FF2B5EF4-FFF2-40B4-BE49-F238E27FC236}">
                <a16:creationId xmlns:a16="http://schemas.microsoft.com/office/drawing/2014/main" id="{BDE452FD-C921-B5E5-28D5-F738CD0C97E9}"/>
              </a:ext>
            </a:extLst>
          </p:cNvPr>
          <p:cNvSpPr/>
          <p:nvPr/>
        </p:nvSpPr>
        <p:spPr bwMode="auto">
          <a:xfrm>
            <a:off x="4377267" y="7876800"/>
            <a:ext cx="2997200" cy="308182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Design Space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43" name="箭头: V 形 42">
            <a:extLst>
              <a:ext uri="{FF2B5EF4-FFF2-40B4-BE49-F238E27FC236}">
                <a16:creationId xmlns:a16="http://schemas.microsoft.com/office/drawing/2014/main" id="{9F858626-EEBB-84EC-AD2B-A8AD566F01F9}"/>
              </a:ext>
            </a:extLst>
          </p:cNvPr>
          <p:cNvSpPr/>
          <p:nvPr/>
        </p:nvSpPr>
        <p:spPr bwMode="auto">
          <a:xfrm>
            <a:off x="1498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Observation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44" name="箭头: V 形 43">
            <a:extLst>
              <a:ext uri="{FF2B5EF4-FFF2-40B4-BE49-F238E27FC236}">
                <a16:creationId xmlns:a16="http://schemas.microsoft.com/office/drawing/2014/main" id="{5FD342AA-813E-7E9D-46A9-8E6F19B1BED3}"/>
              </a:ext>
            </a:extLst>
          </p:cNvPr>
          <p:cNvSpPr/>
          <p:nvPr/>
        </p:nvSpPr>
        <p:spPr bwMode="auto">
          <a:xfrm>
            <a:off x="7255934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Mapping</a:t>
            </a:r>
          </a:p>
        </p:txBody>
      </p:sp>
      <p:sp>
        <p:nvSpPr>
          <p:cNvPr id="45" name="箭头: V 形 44">
            <a:extLst>
              <a:ext uri="{FF2B5EF4-FFF2-40B4-BE49-F238E27FC236}">
                <a16:creationId xmlns:a16="http://schemas.microsoft.com/office/drawing/2014/main" id="{AB9CE1F3-EB72-FE70-9341-457B71B58AA3}"/>
              </a:ext>
            </a:extLst>
          </p:cNvPr>
          <p:cNvSpPr/>
          <p:nvPr/>
        </p:nvSpPr>
        <p:spPr bwMode="auto">
          <a:xfrm>
            <a:off x="10134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COMANTICS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B03DBC4-F354-B37B-2768-160E55E924EA}"/>
              </a:ext>
            </a:extLst>
          </p:cNvPr>
          <p:cNvSpPr txBox="1"/>
          <p:nvPr/>
        </p:nvSpPr>
        <p:spPr>
          <a:xfrm>
            <a:off x="11421505" y="2148535"/>
            <a:ext cx="108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SF Pro Display" pitchFamily="2" charset="0"/>
              </a:rPr>
              <a:t>C</a:t>
            </a:r>
            <a:r>
              <a:rPr lang="en-US" altLang="zh-CN" sz="1800" baseline="-25000" dirty="0">
                <a:latin typeface="SF Pro Display" pitchFamily="2" charset="0"/>
              </a:rPr>
              <a:t>1 </a:t>
            </a:r>
            <a:r>
              <a:rPr lang="en-US" altLang="zh-CN" sz="1800" dirty="0">
                <a:latin typeface="SF Pro Display" pitchFamily="2" charset="0"/>
              </a:rPr>
              <a:t>—</a:t>
            </a:r>
            <a:r>
              <a:rPr lang="en-US" altLang="zh-CN" sz="1800" baseline="-25000" dirty="0">
                <a:latin typeface="SF Pro Display" pitchFamily="2" charset="0"/>
              </a:rPr>
              <a:t> </a:t>
            </a:r>
            <a:r>
              <a:rPr lang="en-US" altLang="zh-CN" sz="1800" dirty="0">
                <a:latin typeface="SF Pro Display" pitchFamily="2" charset="0"/>
              </a:rPr>
              <a:t>C</a:t>
            </a:r>
            <a:r>
              <a:rPr lang="en-US" altLang="zh-CN" sz="1800" baseline="-25000" dirty="0">
                <a:latin typeface="SF Pro Display" pitchFamily="2" charset="0"/>
              </a:rPr>
              <a:t>103</a:t>
            </a:r>
            <a:endParaRPr lang="en-US" sz="18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31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 a Mapping</a:t>
            </a:r>
            <a:endParaRPr lang="zh-CN" altLang="en-US" dirty="0"/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DCDFB5F4-3D13-7FB1-77ED-8034CFDE2116}"/>
              </a:ext>
            </a:extLst>
          </p:cNvPr>
          <p:cNvSpPr/>
          <p:nvPr/>
        </p:nvSpPr>
        <p:spPr bwMode="auto">
          <a:xfrm>
            <a:off x="4377267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Design Space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AAC1DC9-AEFB-651F-94AC-8A5BB2E6C340}"/>
              </a:ext>
            </a:extLst>
          </p:cNvPr>
          <p:cNvSpPr/>
          <p:nvPr/>
        </p:nvSpPr>
        <p:spPr bwMode="auto">
          <a:xfrm>
            <a:off x="1498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Observation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6C56A937-61C4-2496-432A-E4AAB0E7BF75}"/>
              </a:ext>
            </a:extLst>
          </p:cNvPr>
          <p:cNvSpPr/>
          <p:nvPr/>
        </p:nvSpPr>
        <p:spPr bwMode="auto">
          <a:xfrm>
            <a:off x="7255934" y="7876800"/>
            <a:ext cx="2997200" cy="308182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Mapping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9B4C72CD-9C7F-A1EF-A4B4-CF6CED214295}"/>
              </a:ext>
            </a:extLst>
          </p:cNvPr>
          <p:cNvSpPr/>
          <p:nvPr/>
        </p:nvSpPr>
        <p:spPr bwMode="auto">
          <a:xfrm>
            <a:off x="10134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COMANTICS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7DF8E01-1B32-24A9-643A-4F64401FB123}"/>
              </a:ext>
            </a:extLst>
          </p:cNvPr>
          <p:cNvGrpSpPr/>
          <p:nvPr/>
        </p:nvGrpSpPr>
        <p:grpSpPr>
          <a:xfrm>
            <a:off x="1616760" y="2590800"/>
            <a:ext cx="3657600" cy="4495800"/>
            <a:chOff x="4419600" y="2667000"/>
            <a:chExt cx="2813768" cy="449580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DACBEE6-E77F-FB64-FB4A-902E935E48F7}"/>
                </a:ext>
              </a:extLst>
            </p:cNvPr>
            <p:cNvSpPr/>
            <p:nvPr/>
          </p:nvSpPr>
          <p:spPr bwMode="auto">
            <a:xfrm>
              <a:off x="4419601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SF Pro Display"/>
                </a:rPr>
                <a:t>Transformations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F5A654C-2CE7-0F4A-1B5E-094537E25AE7}"/>
                </a:ext>
              </a:extLst>
            </p:cNvPr>
            <p:cNvSpPr/>
            <p:nvPr/>
          </p:nvSpPr>
          <p:spPr bwMode="auto">
            <a:xfrm>
              <a:off x="4419600" y="3070810"/>
              <a:ext cx="2813767" cy="4091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 anchorCtr="0"/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/>
                </a:rPr>
                <a:t>create_columns_mutate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SF Pro Display"/>
                </a:rPr>
                <a:t>delete_rows_filter</a:t>
              </a:r>
              <a:endParaRPr lang="en-US" altLang="zh-CN" sz="2000" dirty="0"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SF Pro Display"/>
                </a:rPr>
                <a:t>delete_columns_select_keep</a:t>
              </a:r>
              <a:endParaRPr lang="en-US" altLang="zh-CN" sz="2000" dirty="0"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SF Pro Display"/>
                </a:rPr>
                <a:t>combine_rows_summarize</a:t>
              </a:r>
              <a:endParaRPr lang="en-US" altLang="zh-CN" sz="2000" dirty="0"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SF Pro Display"/>
                </a:rPr>
                <a:t>transform_columns_rename</a:t>
              </a:r>
              <a:endParaRPr lang="en-US" altLang="zh-CN" sz="2000" dirty="0"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SF Pro Display"/>
                </a:rPr>
                <a:t>transform_columns_mutate</a:t>
              </a:r>
              <a:endParaRPr lang="en-US" altLang="zh-CN" sz="2000" dirty="0"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SF Pro Display"/>
                </a:rPr>
                <a:t>transform_tables_sort</a:t>
              </a:r>
              <a:endParaRPr lang="en-US" altLang="zh-CN" sz="2000" dirty="0"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SF Pro Display"/>
                </a:rPr>
                <a:t>transform_columns_replace</a:t>
              </a:r>
              <a:endParaRPr lang="zh-CN" altLang="en-US" sz="2000" dirty="0">
                <a:latin typeface="SF Pro Display"/>
              </a:endParaRPr>
            </a:p>
          </p:txBody>
        </p:sp>
      </p:grpSp>
      <p:pic>
        <p:nvPicPr>
          <p:cNvPr id="39" name="图形 38">
            <a:extLst>
              <a:ext uri="{FF2B5EF4-FFF2-40B4-BE49-F238E27FC236}">
                <a16:creationId xmlns:a16="http://schemas.microsoft.com/office/drawing/2014/main" id="{9CFA8F2A-53CB-7216-AD67-1EE3230E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185481" y="6400800"/>
            <a:ext cx="520156" cy="520156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B524DEB-49EC-67E2-0D2D-603A8BFCD952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0465" y="4114800"/>
            <a:ext cx="2451847" cy="790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FD3DCF1-D127-B872-79FD-C0D7DDF0B5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0465" y="4905000"/>
            <a:ext cx="2451847" cy="80537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F7C7722-FBED-F568-6690-CB4A90B9A619}"/>
              </a:ext>
            </a:extLst>
          </p:cNvPr>
          <p:cNvCxnSpPr/>
          <p:nvPr/>
        </p:nvCxnSpPr>
        <p:spPr bwMode="auto">
          <a:xfrm>
            <a:off x="5660465" y="4114800"/>
            <a:ext cx="2451847" cy="159557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!!CCC">
            <a:extLst>
              <a:ext uri="{FF2B5EF4-FFF2-40B4-BE49-F238E27FC236}">
                <a16:creationId xmlns:a16="http://schemas.microsoft.com/office/drawing/2014/main" id="{73B64C4A-2429-2321-7447-9DB47093A5AB}"/>
              </a:ext>
            </a:extLst>
          </p:cNvPr>
          <p:cNvGrpSpPr/>
          <p:nvPr/>
        </p:nvGrpSpPr>
        <p:grpSpPr>
          <a:xfrm>
            <a:off x="8498418" y="2590800"/>
            <a:ext cx="3657600" cy="4495800"/>
            <a:chOff x="4419600" y="2667000"/>
            <a:chExt cx="2813768" cy="449580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7751E50-841F-6E08-955D-848F477F51A0}"/>
                </a:ext>
              </a:extLst>
            </p:cNvPr>
            <p:cNvSpPr/>
            <p:nvPr/>
          </p:nvSpPr>
          <p:spPr bwMode="auto">
            <a:xfrm>
              <a:off x="4419601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SF Pro Display"/>
                </a:rPr>
                <a:t>Characteristics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DD2DC4A-81F8-E0D5-F0A0-2AC8DD02ABC2}"/>
                </a:ext>
              </a:extLst>
            </p:cNvPr>
            <p:cNvSpPr/>
            <p:nvPr/>
          </p:nvSpPr>
          <p:spPr bwMode="auto">
            <a:xfrm>
              <a:off x="4419600" y="3070810"/>
              <a:ext cx="2813767" cy="4091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 anchorCtr="0"/>
            <a:lstStyle/>
            <a:p>
              <a:pPr>
                <a:lnSpc>
                  <a:spcPct val="130000"/>
                </a:lnSpc>
              </a:pPr>
              <a:endParaRPr lang="zh-CN" altLang="en-US" sz="2000" dirty="0">
                <a:latin typeface="SF Pro Display"/>
              </a:endParaRPr>
            </a:p>
          </p:txBody>
        </p:sp>
      </p:grpSp>
      <p:pic>
        <p:nvPicPr>
          <p:cNvPr id="66" name="图形 65">
            <a:extLst>
              <a:ext uri="{FF2B5EF4-FFF2-40B4-BE49-F238E27FC236}">
                <a16:creationId xmlns:a16="http://schemas.microsoft.com/office/drawing/2014/main" id="{B795B209-7A60-A3AC-E5DB-330142AC7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0067139" y="6400800"/>
            <a:ext cx="520156" cy="520156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C11748BC-B983-B7F7-833A-14AE16531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710"/>
          <a:stretch/>
        </p:blipFill>
        <p:spPr>
          <a:xfrm>
            <a:off x="8666860" y="3137509"/>
            <a:ext cx="3320713" cy="3120391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0FC9EF38-72AD-DD62-E089-09DF600B4A53}"/>
              </a:ext>
            </a:extLst>
          </p:cNvPr>
          <p:cNvGrpSpPr/>
          <p:nvPr/>
        </p:nvGrpSpPr>
        <p:grpSpPr>
          <a:xfrm>
            <a:off x="12496800" y="3124200"/>
            <a:ext cx="1255317" cy="876151"/>
            <a:chOff x="12496800" y="2743200"/>
            <a:chExt cx="1255317" cy="876151"/>
          </a:xfrm>
        </p:grpSpPr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7A1D3008-CEF4-5BD5-6919-136B5A006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1499" b="3653"/>
            <a:stretch/>
          </p:blipFill>
          <p:spPr>
            <a:xfrm>
              <a:off x="12496800" y="2790571"/>
              <a:ext cx="310899" cy="274591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DEEB129E-7881-2A73-99EB-2FC248ED7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4168" t="1" b="-5097"/>
            <a:stretch/>
          </p:blipFill>
          <p:spPr>
            <a:xfrm>
              <a:off x="12520644" y="3273254"/>
              <a:ext cx="289346" cy="299526"/>
            </a:xfrm>
            <a:prstGeom prst="rect">
              <a:avLst/>
            </a:prstGeom>
          </p:spPr>
        </p:pic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6924D14-0DD9-C2D1-7B21-A4A9B50271AD}"/>
                </a:ext>
              </a:extLst>
            </p:cNvPr>
            <p:cNvSpPr txBox="1"/>
            <p:nvPr/>
          </p:nvSpPr>
          <p:spPr>
            <a:xfrm>
              <a:off x="12820452" y="2743200"/>
              <a:ext cx="931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Output</a:t>
              </a:r>
              <a:endPara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449B58A-7B3A-74F7-35C4-E5DFC4C0195B}"/>
                </a:ext>
              </a:extLst>
            </p:cNvPr>
            <p:cNvSpPr txBox="1"/>
            <p:nvPr/>
          </p:nvSpPr>
          <p:spPr>
            <a:xfrm>
              <a:off x="12820452" y="3219241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Input</a:t>
              </a:r>
              <a:endPara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898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 a Mapping</a:t>
            </a:r>
            <a:endParaRPr lang="zh-CN" altLang="en-US" dirty="0"/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DCDFB5F4-3D13-7FB1-77ED-8034CFDE2116}"/>
              </a:ext>
            </a:extLst>
          </p:cNvPr>
          <p:cNvSpPr/>
          <p:nvPr/>
        </p:nvSpPr>
        <p:spPr bwMode="auto">
          <a:xfrm>
            <a:off x="4377267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Design Space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AAC1DC9-AEFB-651F-94AC-8A5BB2E6C340}"/>
              </a:ext>
            </a:extLst>
          </p:cNvPr>
          <p:cNvSpPr/>
          <p:nvPr/>
        </p:nvSpPr>
        <p:spPr bwMode="auto">
          <a:xfrm>
            <a:off x="1498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Observation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6C56A937-61C4-2496-432A-E4AAB0E7BF75}"/>
              </a:ext>
            </a:extLst>
          </p:cNvPr>
          <p:cNvSpPr/>
          <p:nvPr/>
        </p:nvSpPr>
        <p:spPr bwMode="auto">
          <a:xfrm>
            <a:off x="7255934" y="7876800"/>
            <a:ext cx="2997200" cy="308182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URWPalladioL-Bold"/>
              </a:rPr>
              <a:t>Mapping</a:t>
            </a:r>
            <a:endParaRPr lang="en-US" altLang="zh-CN" sz="2000" dirty="0">
              <a:solidFill>
                <a:schemeClr val="bg1"/>
              </a:solidFill>
              <a:latin typeface="URWPalladioL-Bold"/>
            </a:endParaRPr>
          </a:p>
        </p:txBody>
      </p: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9B4C72CD-9C7F-A1EF-A4B4-CF6CED214295}"/>
              </a:ext>
            </a:extLst>
          </p:cNvPr>
          <p:cNvSpPr/>
          <p:nvPr/>
        </p:nvSpPr>
        <p:spPr bwMode="auto">
          <a:xfrm>
            <a:off x="10134600" y="7876800"/>
            <a:ext cx="2997200" cy="308182"/>
          </a:xfrm>
          <a:prstGeom prst="chevron">
            <a:avLst/>
          </a:prstGeom>
          <a:solidFill>
            <a:srgbClr val="BFBFBF"/>
          </a:solidFill>
          <a:ln w="15875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COMANTICS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7DF8E01-1B32-24A9-643A-4F64401FB123}"/>
              </a:ext>
            </a:extLst>
          </p:cNvPr>
          <p:cNvGrpSpPr/>
          <p:nvPr/>
        </p:nvGrpSpPr>
        <p:grpSpPr>
          <a:xfrm>
            <a:off x="1616760" y="2590147"/>
            <a:ext cx="3657600" cy="4495800"/>
            <a:chOff x="4419600" y="2667000"/>
            <a:chExt cx="2813768" cy="449580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DACBEE6-E77F-FB64-FB4A-902E935E48F7}"/>
                </a:ext>
              </a:extLst>
            </p:cNvPr>
            <p:cNvSpPr/>
            <p:nvPr/>
          </p:nvSpPr>
          <p:spPr bwMode="auto">
            <a:xfrm>
              <a:off x="4419601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SF Pro Display"/>
                </a:rPr>
                <a:t>Transformations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F5A654C-2CE7-0F4A-1B5E-094537E25AE7}"/>
                </a:ext>
              </a:extLst>
            </p:cNvPr>
            <p:cNvSpPr/>
            <p:nvPr/>
          </p:nvSpPr>
          <p:spPr bwMode="auto">
            <a:xfrm>
              <a:off x="4419600" y="3070810"/>
              <a:ext cx="2813767" cy="4091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 anchorCtr="0"/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70AD47"/>
                  </a:solidFill>
                  <a:latin typeface="SF Pro Display"/>
                </a:rPr>
                <a:t>create_columns_mutate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70AD47"/>
                  </a:solidFill>
                  <a:latin typeface="SF Pro Display"/>
                </a:rPr>
                <a:t>delete_rows_filter</a:t>
              </a:r>
              <a:endParaRPr lang="en-US" altLang="zh-CN" sz="2000" dirty="0">
                <a:solidFill>
                  <a:srgbClr val="70AD47"/>
                </a:solidFill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70AD47"/>
                  </a:solidFill>
                  <a:latin typeface="SF Pro Display"/>
                </a:rPr>
                <a:t>delete_columns_select_keep</a:t>
              </a:r>
              <a:endParaRPr lang="en-US" altLang="zh-CN" sz="2000" dirty="0">
                <a:solidFill>
                  <a:srgbClr val="70AD47"/>
                </a:solidFill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BFBFBF"/>
                  </a:solidFill>
                  <a:latin typeface="SF Pro Display"/>
                </a:rPr>
                <a:t>combine_rows_summarize</a:t>
              </a:r>
              <a:endParaRPr lang="en-US" altLang="zh-CN" sz="2000" dirty="0">
                <a:solidFill>
                  <a:srgbClr val="BFBFBF"/>
                </a:solidFill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BFBFBF"/>
                  </a:solidFill>
                  <a:latin typeface="SF Pro Display"/>
                </a:rPr>
                <a:t>transform_columns_rename</a:t>
              </a:r>
              <a:endParaRPr lang="en-US" altLang="zh-CN" sz="2000" dirty="0">
                <a:solidFill>
                  <a:srgbClr val="BFBFBF"/>
                </a:solidFill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BFBFBF"/>
                  </a:solidFill>
                  <a:latin typeface="SF Pro Display"/>
                </a:rPr>
                <a:t>transform_columns_mutate</a:t>
              </a:r>
              <a:endParaRPr lang="en-US" altLang="zh-CN" sz="2000" dirty="0">
                <a:solidFill>
                  <a:srgbClr val="BFBFBF"/>
                </a:solidFill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BFBFBF"/>
                  </a:solidFill>
                  <a:latin typeface="SF Pro Display"/>
                </a:rPr>
                <a:t>transform_tables_sort</a:t>
              </a:r>
              <a:endParaRPr lang="en-US" altLang="zh-CN" sz="2000" dirty="0">
                <a:solidFill>
                  <a:srgbClr val="BFBFBF"/>
                </a:solidFill>
                <a:latin typeface="SF Pro Display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BFBFBF"/>
                  </a:solidFill>
                  <a:latin typeface="SF Pro Display"/>
                </a:rPr>
                <a:t>transform_columns_replace</a:t>
              </a:r>
              <a:endParaRPr lang="zh-CN" altLang="en-US" sz="2000" dirty="0">
                <a:solidFill>
                  <a:srgbClr val="BFBFBF"/>
                </a:solidFill>
                <a:latin typeface="SF Pro Display"/>
              </a:endParaRPr>
            </a:p>
          </p:txBody>
        </p:sp>
      </p:grpSp>
      <p:pic>
        <p:nvPicPr>
          <p:cNvPr id="39" name="图形 38">
            <a:extLst>
              <a:ext uri="{FF2B5EF4-FFF2-40B4-BE49-F238E27FC236}">
                <a16:creationId xmlns:a16="http://schemas.microsoft.com/office/drawing/2014/main" id="{9CFA8F2A-53CB-7216-AD67-1EE3230E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185481" y="6400147"/>
            <a:ext cx="520156" cy="520156"/>
          </a:xfrm>
          <a:prstGeom prst="rect">
            <a:avLst/>
          </a:prstGeom>
        </p:spPr>
      </p:pic>
      <p:grpSp>
        <p:nvGrpSpPr>
          <p:cNvPr id="19" name="!!CCC">
            <a:extLst>
              <a:ext uri="{FF2B5EF4-FFF2-40B4-BE49-F238E27FC236}">
                <a16:creationId xmlns:a16="http://schemas.microsoft.com/office/drawing/2014/main" id="{20D3FB00-FFA9-FA11-D1E5-154F87773870}"/>
              </a:ext>
            </a:extLst>
          </p:cNvPr>
          <p:cNvGrpSpPr/>
          <p:nvPr/>
        </p:nvGrpSpPr>
        <p:grpSpPr>
          <a:xfrm>
            <a:off x="6445255" y="2590147"/>
            <a:ext cx="6508745" cy="4496453"/>
            <a:chOff x="6064255" y="2209800"/>
            <a:chExt cx="6508745" cy="4496453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73B64C4A-2429-2321-7447-9DB47093A5AB}"/>
                </a:ext>
              </a:extLst>
            </p:cNvPr>
            <p:cNvGrpSpPr/>
            <p:nvPr/>
          </p:nvGrpSpPr>
          <p:grpSpPr>
            <a:xfrm>
              <a:off x="6064255" y="2209800"/>
              <a:ext cx="2017182" cy="4495800"/>
              <a:chOff x="4419600" y="2667000"/>
              <a:chExt cx="2813768" cy="4495800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57751E50-841F-6E08-955D-848F477F51A0}"/>
                  </a:ext>
                </a:extLst>
              </p:cNvPr>
              <p:cNvSpPr/>
              <p:nvPr/>
            </p:nvSpPr>
            <p:spPr bwMode="auto">
              <a:xfrm>
                <a:off x="4419601" y="2667000"/>
                <a:ext cx="2813767" cy="403810"/>
              </a:xfrm>
              <a:prstGeom prst="rect">
                <a:avLst/>
              </a:prstGeom>
              <a:solidFill>
                <a:srgbClr val="76B6F2"/>
              </a:solidFill>
              <a:ln w="9525" cap="flat" cmpd="sng" algn="ctr">
                <a:solidFill>
                  <a:srgbClr val="76B6F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SF Pro Display"/>
                  </a:rPr>
                  <a:t>Inevitable</a:t>
                </a: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DD2DC4A-81F8-E0D5-F0A0-2AC8DD02ABC2}"/>
                  </a:ext>
                </a:extLst>
              </p:cNvPr>
              <p:cNvSpPr/>
              <p:nvPr/>
            </p:nvSpPr>
            <p:spPr bwMode="auto">
              <a:xfrm>
                <a:off x="4419600" y="3070810"/>
                <a:ext cx="2813767" cy="4091990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t" anchorCtr="0"/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SF Pro Display" pitchFamily="2" charset="0"/>
                  </a:rPr>
                  <a:t>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1 </a:t>
                </a:r>
                <a:r>
                  <a:rPr lang="en-US" altLang="zh-CN" sz="2000" dirty="0">
                    <a:latin typeface="SF Pro Display" pitchFamily="2" charset="0"/>
                  </a:rPr>
                  <a:t>, 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3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SF Pro Display" pitchFamily="2" charset="0"/>
                  </a:rPr>
                  <a:t>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2 </a:t>
                </a:r>
                <a:r>
                  <a:rPr lang="en-US" altLang="zh-CN" sz="2000" dirty="0">
                    <a:latin typeface="SF Pro Display" pitchFamily="2" charset="0"/>
                  </a:rPr>
                  <a:t>, 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5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SF Pro Display" pitchFamily="2" charset="0"/>
                  </a:rPr>
                  <a:t>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3 </a:t>
                </a:r>
                <a:r>
                  <a:rPr lang="en-US" altLang="zh-CN" sz="2000" dirty="0">
                    <a:latin typeface="SF Pro Display" pitchFamily="2" charset="0"/>
                  </a:rPr>
                  <a:t>, 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5</a:t>
                </a:r>
                <a:endParaRPr lang="zh-CN" altLang="en-US" sz="2000" dirty="0">
                  <a:latin typeface="SF Pro Display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2000" dirty="0">
                  <a:latin typeface="SF Pro Display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19D2B1-45B2-A436-DA75-395453064FA2}"/>
                </a:ext>
              </a:extLst>
            </p:cNvPr>
            <p:cNvGrpSpPr/>
            <p:nvPr/>
          </p:nvGrpSpPr>
          <p:grpSpPr>
            <a:xfrm>
              <a:off x="8310037" y="2209800"/>
              <a:ext cx="2017182" cy="4495800"/>
              <a:chOff x="4419600" y="2667000"/>
              <a:chExt cx="2813768" cy="449580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7FEBF43-35CF-7FF2-9A40-EE759B4FCE7F}"/>
                  </a:ext>
                </a:extLst>
              </p:cNvPr>
              <p:cNvSpPr/>
              <p:nvPr/>
            </p:nvSpPr>
            <p:spPr bwMode="auto">
              <a:xfrm>
                <a:off x="4419601" y="2667000"/>
                <a:ext cx="2813767" cy="403810"/>
              </a:xfrm>
              <a:prstGeom prst="rect">
                <a:avLst/>
              </a:prstGeom>
              <a:solidFill>
                <a:srgbClr val="76B6F2"/>
              </a:solidFill>
              <a:ln w="9525" cap="flat" cmpd="sng" algn="ctr">
                <a:solidFill>
                  <a:srgbClr val="76B6F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SF Pro Display"/>
                  </a:rPr>
                  <a:t>Impossible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DE2165-979A-7768-708F-D71EDCC959B7}"/>
                  </a:ext>
                </a:extLst>
              </p:cNvPr>
              <p:cNvSpPr/>
              <p:nvPr/>
            </p:nvSpPr>
            <p:spPr bwMode="auto">
              <a:xfrm>
                <a:off x="4419600" y="3070810"/>
                <a:ext cx="2813767" cy="4091990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t" anchorCtr="0"/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SF Pro Display" pitchFamily="2" charset="0"/>
                  </a:rPr>
                  <a:t>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6 </a:t>
                </a:r>
                <a:r>
                  <a:rPr lang="en-US" altLang="zh-CN" sz="2000" dirty="0">
                    <a:latin typeface="SF Pro Display" pitchFamily="2" charset="0"/>
                  </a:rPr>
                  <a:t>, 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9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SF Pro Display" pitchFamily="2" charset="0"/>
                  </a:rPr>
                  <a:t>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1 </a:t>
                </a:r>
                <a:r>
                  <a:rPr lang="en-US" altLang="zh-CN" sz="2000" dirty="0">
                    <a:latin typeface="SF Pro Display" pitchFamily="2" charset="0"/>
                  </a:rPr>
                  <a:t>, 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7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SF Pro Display" pitchFamily="2" charset="0"/>
                  </a:rPr>
                  <a:t>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2 </a:t>
                </a:r>
                <a:r>
                  <a:rPr lang="en-US" altLang="zh-CN" sz="2000" dirty="0">
                    <a:latin typeface="SF Pro Display" pitchFamily="2" charset="0"/>
                  </a:rPr>
                  <a:t>, 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8</a:t>
                </a:r>
                <a:endParaRPr lang="zh-CN" altLang="en-US" sz="2000" dirty="0">
                  <a:latin typeface="SF Pro Display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F62B389-1684-63F2-5D08-3461C55D7B9F}"/>
                </a:ext>
              </a:extLst>
            </p:cNvPr>
            <p:cNvGrpSpPr/>
            <p:nvPr/>
          </p:nvGrpSpPr>
          <p:grpSpPr>
            <a:xfrm>
              <a:off x="10555818" y="2210453"/>
              <a:ext cx="2017182" cy="4495800"/>
              <a:chOff x="4419600" y="2667000"/>
              <a:chExt cx="2813768" cy="449580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17CAE3B-C46D-A030-9B81-5FA70114A0B5}"/>
                  </a:ext>
                </a:extLst>
              </p:cNvPr>
              <p:cNvSpPr/>
              <p:nvPr/>
            </p:nvSpPr>
            <p:spPr bwMode="auto">
              <a:xfrm>
                <a:off x="4419601" y="2667000"/>
                <a:ext cx="2813767" cy="403810"/>
              </a:xfrm>
              <a:prstGeom prst="rect">
                <a:avLst/>
              </a:prstGeom>
              <a:solidFill>
                <a:srgbClr val="76B6F2"/>
              </a:solidFill>
              <a:ln w="9525" cap="flat" cmpd="sng" algn="ctr">
                <a:solidFill>
                  <a:srgbClr val="76B6F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SF Pro Display"/>
                  </a:rPr>
                  <a:t>Possible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156021C-F6E6-D97C-2C73-3BF0DBD1A8D4}"/>
                  </a:ext>
                </a:extLst>
              </p:cNvPr>
              <p:cNvSpPr/>
              <p:nvPr/>
            </p:nvSpPr>
            <p:spPr bwMode="auto">
              <a:xfrm>
                <a:off x="4419600" y="3070810"/>
                <a:ext cx="2813767" cy="4091990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t" anchorCtr="0"/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SF Pro Display" pitchFamily="2" charset="0"/>
                  </a:rPr>
                  <a:t>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2 </a:t>
                </a:r>
                <a:r>
                  <a:rPr lang="en-US" altLang="zh-CN" sz="2000" dirty="0">
                    <a:latin typeface="SF Pro Display" pitchFamily="2" charset="0"/>
                  </a:rPr>
                  <a:t>, …</a:t>
                </a:r>
                <a:endParaRPr lang="en-US" altLang="zh-CN" sz="2000" baseline="-25000" dirty="0">
                  <a:latin typeface="SF Pro Display" pitchFamily="2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SF Pro Display" pitchFamily="2" charset="0"/>
                  </a:rPr>
                  <a:t>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3 </a:t>
                </a:r>
                <a:r>
                  <a:rPr lang="en-US" altLang="zh-CN" sz="2000" dirty="0">
                    <a:latin typeface="SF Pro Display" pitchFamily="2" charset="0"/>
                  </a:rPr>
                  <a:t>, …</a:t>
                </a:r>
                <a:endParaRPr lang="en-US" altLang="zh-CN" sz="2000" baseline="-25000" dirty="0">
                  <a:latin typeface="SF Pro Display" pitchFamily="2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SF Pro Display" pitchFamily="2" charset="0"/>
                  </a:rPr>
                  <a:t>C</a:t>
                </a:r>
                <a:r>
                  <a:rPr lang="en-US" altLang="zh-CN" sz="2000" baseline="-25000" dirty="0">
                    <a:latin typeface="SF Pro Display" pitchFamily="2" charset="0"/>
                  </a:rPr>
                  <a:t>1 </a:t>
                </a:r>
                <a:r>
                  <a:rPr lang="en-US" altLang="zh-CN" sz="2000" dirty="0">
                    <a:latin typeface="SF Pro Display" pitchFamily="2" charset="0"/>
                  </a:rPr>
                  <a:t>, …</a:t>
                </a:r>
                <a:endParaRPr lang="zh-CN" altLang="en-US" sz="2000" dirty="0">
                  <a:latin typeface="SF Pro Display"/>
                </a:endParaRPr>
              </a:p>
            </p:txBody>
          </p:sp>
        </p:grpSp>
      </p:grpSp>
      <p:pic>
        <p:nvPicPr>
          <p:cNvPr id="12" name="图形 11">
            <a:extLst>
              <a:ext uri="{FF2B5EF4-FFF2-40B4-BE49-F238E27FC236}">
                <a16:creationId xmlns:a16="http://schemas.microsoft.com/office/drawing/2014/main" id="{EF7FD390-9C17-B624-611C-5EA2F54F5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193768" y="6400147"/>
            <a:ext cx="520156" cy="520156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9253A11B-FB4B-D581-C2E2-4C93A7721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439549" y="6400147"/>
            <a:ext cx="520156" cy="520156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4FFB4A1E-EA18-4773-827F-CCDAE0550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1685330" y="6400147"/>
            <a:ext cx="520156" cy="520156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87389FC-CB4C-18A9-6E85-F782926AF3A5}"/>
              </a:ext>
            </a:extLst>
          </p:cNvPr>
          <p:cNvCxnSpPr>
            <a:cxnSpLocks/>
          </p:cNvCxnSpPr>
          <p:nvPr/>
        </p:nvCxnSpPr>
        <p:spPr bwMode="auto">
          <a:xfrm>
            <a:off x="5332753" y="3656947"/>
            <a:ext cx="106804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3CF69BF-10E2-6256-64CB-D1AC816504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332752" y="3275947"/>
            <a:ext cx="1069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37684F1-2855-389A-3D62-F35B1B06BBE1}"/>
              </a:ext>
            </a:extLst>
          </p:cNvPr>
          <p:cNvCxnSpPr>
            <a:cxnSpLocks/>
          </p:cNvCxnSpPr>
          <p:nvPr/>
        </p:nvCxnSpPr>
        <p:spPr bwMode="auto">
          <a:xfrm flipH="1">
            <a:off x="5331600" y="4037947"/>
            <a:ext cx="1069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4D81BD0-562B-51DF-7D5B-326833098A50}"/>
              </a:ext>
            </a:extLst>
          </p:cNvPr>
          <p:cNvSpPr txBox="1"/>
          <p:nvPr/>
        </p:nvSpPr>
        <p:spPr>
          <a:xfrm>
            <a:off x="6221269" y="1699200"/>
            <a:ext cx="695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/>
                <a:ea typeface="SF Pro Display" pitchFamily="2" charset="0"/>
                <a:cs typeface="SF Pro Display" pitchFamily="2" charset="0"/>
              </a:rPr>
              <a:t>Will the </a:t>
            </a:r>
            <a:r>
              <a:rPr lang="en-US" altLang="zh-CN" sz="2000" dirty="0">
                <a:solidFill>
                  <a:srgbClr val="000000"/>
                </a:solidFill>
                <a:latin typeface="SF Pro Display"/>
              </a:rPr>
              <a:t>characteristic appear after </a:t>
            </a:r>
            <a:r>
              <a:rPr lang="en-US" altLang="zh-CN" sz="2000" dirty="0">
                <a:solidFill>
                  <a:srgbClr val="000000"/>
                </a:solidFill>
                <a:latin typeface="NimbusRomNo9L-Regu"/>
              </a:rPr>
              <a:t>performing a transformation</a:t>
            </a:r>
            <a:r>
              <a:rPr lang="en-US" altLang="zh-CN" sz="2000" dirty="0">
                <a:solidFill>
                  <a:srgbClr val="000000"/>
                </a:solidFill>
                <a:latin typeface="SF Pro Display"/>
              </a:rPr>
              <a:t>?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D290FEAD-5834-7B94-D681-E63AA7B3127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9377" y="2023838"/>
            <a:ext cx="832061" cy="649574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E766FD48-80AA-BAB5-CFC5-11E87130F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4521" y="2193520"/>
            <a:ext cx="310210" cy="310210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40AB5A49-AB3D-1E6D-5FBB-98867AA65A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41625" y="2119332"/>
            <a:ext cx="445140" cy="44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 Overview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69383C-4E31-53CA-BEDF-4FBBB21DE468}"/>
              </a:ext>
            </a:extLst>
          </p:cNvPr>
          <p:cNvGrpSpPr/>
          <p:nvPr/>
        </p:nvGrpSpPr>
        <p:grpSpPr>
          <a:xfrm>
            <a:off x="2620463" y="2963501"/>
            <a:ext cx="3935596" cy="4829948"/>
            <a:chOff x="1028199" y="1708540"/>
            <a:chExt cx="3935596" cy="4829948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26DFCE9-AF4F-084F-72CA-F2EE14656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199" y="2652087"/>
              <a:ext cx="3935596" cy="3886401"/>
            </a:xfrm>
            <a:prstGeom prst="rect">
              <a:avLst/>
            </a:prstGeom>
          </p:spPr>
        </p:pic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733124F9-3A17-557A-AFA7-96E8AC55F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" t="23590" r="-1"/>
            <a:stretch/>
          </p:blipFill>
          <p:spPr>
            <a:xfrm>
              <a:off x="3063240" y="1708540"/>
              <a:ext cx="153543" cy="977683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8248AB-7B26-0AE1-32BB-CE25DD58281E}"/>
              </a:ext>
            </a:extLst>
          </p:cNvPr>
          <p:cNvGrpSpPr/>
          <p:nvPr/>
        </p:nvGrpSpPr>
        <p:grpSpPr>
          <a:xfrm>
            <a:off x="2209800" y="1734071"/>
            <a:ext cx="4584599" cy="1505611"/>
            <a:chOff x="617536" y="479110"/>
            <a:chExt cx="4584599" cy="1505611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695AE04-9EAF-8B48-D09F-AAD474935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87218" y="1037486"/>
              <a:ext cx="814917" cy="814917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1CDED557-C933-3E98-9B26-223DF84A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0688" y="479110"/>
              <a:ext cx="2311890" cy="288986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EB8E5185-8FA8-A123-52EC-98D301B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19825" y="1306621"/>
              <a:ext cx="276646" cy="27664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693E5B-B0DA-77C0-D8CF-F3462DC6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7536" y="905166"/>
              <a:ext cx="3206915" cy="1079555"/>
            </a:xfrm>
            <a:prstGeom prst="rect">
              <a:avLst/>
            </a:prstGeom>
          </p:spPr>
        </p:pic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8DBE162-53C2-3994-A9AD-DF2DFEB38731}"/>
              </a:ext>
            </a:extLst>
          </p:cNvPr>
          <p:cNvSpPr/>
          <p:nvPr/>
        </p:nvSpPr>
        <p:spPr>
          <a:xfrm>
            <a:off x="2209800" y="3585666"/>
            <a:ext cx="10314432" cy="4339134"/>
          </a:xfrm>
          <a:prstGeom prst="roundRect">
            <a:avLst>
              <a:gd name="adj" fmla="val 3791"/>
            </a:avLst>
          </a:prstGeom>
          <a:noFill/>
          <a:ln w="19050">
            <a:solidFill>
              <a:srgbClr val="105C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6A2846A-CD2F-9864-0534-CD7E3605E1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1433" y="1676400"/>
            <a:ext cx="542171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3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6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6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日程表&#10;&#10;描述已自动生成">
            <a:extLst>
              <a:ext uri="{FF2B5EF4-FFF2-40B4-BE49-F238E27FC236}">
                <a16:creationId xmlns:a16="http://schemas.microsoft.com/office/drawing/2014/main" id="{7A8A5BB2-36C0-3861-740F-5CC7D17D94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651434" y="4032366"/>
            <a:ext cx="5421710" cy="3587633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51125B94-9017-8193-486A-3BAEDCB6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649" y="1676400"/>
            <a:ext cx="3329631" cy="23378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 Overview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26DFCE9-AF4F-084F-72CA-F2EE14656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463" y="3907048"/>
            <a:ext cx="3935596" cy="3886401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733124F9-3A17-557A-AFA7-96E8AC55F8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" t="23590" r="-1"/>
          <a:stretch/>
        </p:blipFill>
        <p:spPr>
          <a:xfrm>
            <a:off x="4655504" y="2963501"/>
            <a:ext cx="153543" cy="97768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8248AB-7B26-0AE1-32BB-CE25DD58281E}"/>
              </a:ext>
            </a:extLst>
          </p:cNvPr>
          <p:cNvGrpSpPr/>
          <p:nvPr/>
        </p:nvGrpSpPr>
        <p:grpSpPr>
          <a:xfrm>
            <a:off x="2209800" y="1734071"/>
            <a:ext cx="4584599" cy="1505611"/>
            <a:chOff x="617536" y="479110"/>
            <a:chExt cx="4584599" cy="1505611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695AE04-9EAF-8B48-D09F-AAD474935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87218" y="1037486"/>
              <a:ext cx="814917" cy="814917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1CDED557-C933-3E98-9B26-223DF84A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0688" y="479110"/>
              <a:ext cx="2311890" cy="288986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EB8E5185-8FA8-A123-52EC-98D301B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19825" y="1306621"/>
              <a:ext cx="276646" cy="27664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693E5B-B0DA-77C0-D8CF-F3462DC6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7536" y="905166"/>
              <a:ext cx="3206915" cy="1079555"/>
            </a:xfrm>
            <a:prstGeom prst="rect">
              <a:avLst/>
            </a:prstGeom>
          </p:spPr>
        </p:pic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8DBE162-53C2-3994-A9AD-DF2DFEB38731}"/>
              </a:ext>
            </a:extLst>
          </p:cNvPr>
          <p:cNvSpPr/>
          <p:nvPr/>
        </p:nvSpPr>
        <p:spPr>
          <a:xfrm>
            <a:off x="2209800" y="3585666"/>
            <a:ext cx="10314432" cy="4339134"/>
          </a:xfrm>
          <a:prstGeom prst="roundRect">
            <a:avLst>
              <a:gd name="adj" fmla="val 3791"/>
            </a:avLst>
          </a:prstGeom>
          <a:noFill/>
          <a:ln w="19050">
            <a:solidFill>
              <a:srgbClr val="105C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五边形 11">
            <a:extLst>
              <a:ext uri="{FF2B5EF4-FFF2-40B4-BE49-F238E27FC236}">
                <a16:creationId xmlns:a16="http://schemas.microsoft.com/office/drawing/2014/main" id="{51595865-523C-A812-DF6C-27C716EF0EED}"/>
              </a:ext>
            </a:extLst>
          </p:cNvPr>
          <p:cNvSpPr/>
          <p:nvPr/>
        </p:nvSpPr>
        <p:spPr bwMode="auto">
          <a:xfrm>
            <a:off x="244800" y="4267200"/>
            <a:ext cx="1946875" cy="390234"/>
          </a:xfrm>
          <a:prstGeom prst="homePlate">
            <a:avLst>
              <a:gd name="adj" fmla="val 58489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5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9290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C9F3C14-704E-D2A6-9975-48DFBB50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220" y="4028045"/>
            <a:ext cx="4380923" cy="16783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85A09A9-0368-EE5D-AF5B-B75B3B0656B3}"/>
              </a:ext>
            </a:extLst>
          </p:cNvPr>
          <p:cNvSpPr/>
          <p:nvPr/>
        </p:nvSpPr>
        <p:spPr>
          <a:xfrm>
            <a:off x="7473986" y="4012170"/>
            <a:ext cx="4694737" cy="165178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E638C5D-A18A-B7EB-E83C-9845CC40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650" y="1676400"/>
            <a:ext cx="3326612" cy="23357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 Overview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26DFCE9-AF4F-084F-72CA-F2EE14656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463" y="3907048"/>
            <a:ext cx="3935596" cy="3886401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733124F9-3A17-557A-AFA7-96E8AC55F8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" t="23590" r="-1"/>
          <a:stretch/>
        </p:blipFill>
        <p:spPr>
          <a:xfrm>
            <a:off x="4655504" y="2963501"/>
            <a:ext cx="153543" cy="97768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8248AB-7B26-0AE1-32BB-CE25DD58281E}"/>
              </a:ext>
            </a:extLst>
          </p:cNvPr>
          <p:cNvGrpSpPr/>
          <p:nvPr/>
        </p:nvGrpSpPr>
        <p:grpSpPr>
          <a:xfrm>
            <a:off x="2209800" y="1734071"/>
            <a:ext cx="4584599" cy="1505611"/>
            <a:chOff x="617536" y="479110"/>
            <a:chExt cx="4584599" cy="1505611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695AE04-9EAF-8B48-D09F-AAD474935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87218" y="1037486"/>
              <a:ext cx="814917" cy="814917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1CDED557-C933-3E98-9B26-223DF84A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0688" y="479110"/>
              <a:ext cx="2311890" cy="288986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EB8E5185-8FA8-A123-52EC-98D301B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19825" y="1306621"/>
              <a:ext cx="276646" cy="27664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693E5B-B0DA-77C0-D8CF-F3462DC6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7536" y="905166"/>
              <a:ext cx="3206915" cy="1079555"/>
            </a:xfrm>
            <a:prstGeom prst="rect">
              <a:avLst/>
            </a:prstGeom>
          </p:spPr>
        </p:pic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8DBE162-53C2-3994-A9AD-DF2DFEB38731}"/>
              </a:ext>
            </a:extLst>
          </p:cNvPr>
          <p:cNvSpPr/>
          <p:nvPr/>
        </p:nvSpPr>
        <p:spPr>
          <a:xfrm>
            <a:off x="2209800" y="3585666"/>
            <a:ext cx="10314432" cy="4339134"/>
          </a:xfrm>
          <a:prstGeom prst="roundRect">
            <a:avLst>
              <a:gd name="adj" fmla="val 3791"/>
            </a:avLst>
          </a:prstGeom>
          <a:noFill/>
          <a:ln w="19050">
            <a:solidFill>
              <a:srgbClr val="105C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箭头: 五边形 20">
            <a:extLst>
              <a:ext uri="{FF2B5EF4-FFF2-40B4-BE49-F238E27FC236}">
                <a16:creationId xmlns:a16="http://schemas.microsoft.com/office/drawing/2014/main" id="{9CF62F3F-72BC-527B-63F9-70C451338D21}"/>
              </a:ext>
            </a:extLst>
          </p:cNvPr>
          <p:cNvSpPr/>
          <p:nvPr/>
        </p:nvSpPr>
        <p:spPr bwMode="auto">
          <a:xfrm>
            <a:off x="244800" y="4267200"/>
            <a:ext cx="1946875" cy="390234"/>
          </a:xfrm>
          <a:prstGeom prst="homePlate">
            <a:avLst>
              <a:gd name="adj" fmla="val 58489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5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2AB4DA83-B8A3-A900-3CB5-8EE3E6B51570}"/>
              </a:ext>
            </a:extLst>
          </p:cNvPr>
          <p:cNvSpPr/>
          <p:nvPr/>
        </p:nvSpPr>
        <p:spPr bwMode="auto">
          <a:xfrm>
            <a:off x="244800" y="5638800"/>
            <a:ext cx="1946875" cy="390234"/>
          </a:xfrm>
          <a:prstGeom prst="homePlate">
            <a:avLst>
              <a:gd name="adj" fmla="val 58489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5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pic>
        <p:nvPicPr>
          <p:cNvPr id="11" name="图片 10" descr="文本&#10;&#10;低可信度描述已自动生成">
            <a:extLst>
              <a:ext uri="{FF2B5EF4-FFF2-40B4-BE49-F238E27FC236}">
                <a16:creationId xmlns:a16="http://schemas.microsoft.com/office/drawing/2014/main" id="{F3905D7E-D0F0-08BD-1CEA-F36CD953DB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2032" y="5663951"/>
            <a:ext cx="5400512" cy="195166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124C221-6E14-A3A2-1328-AEDF3DCF5A70}"/>
              </a:ext>
            </a:extLst>
          </p:cNvPr>
          <p:cNvSpPr/>
          <p:nvPr/>
        </p:nvSpPr>
        <p:spPr>
          <a:xfrm>
            <a:off x="2384202" y="3961443"/>
            <a:ext cx="4168713" cy="382295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7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12905552-60CF-44E3-1193-360472A2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220" y="4028045"/>
            <a:ext cx="4380923" cy="16783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 Overview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26DFCE9-AF4F-084F-72CA-F2EE1465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463" y="3907048"/>
            <a:ext cx="3935596" cy="3886401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733124F9-3A17-557A-AFA7-96E8AC55F8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23590" r="-1"/>
          <a:stretch/>
        </p:blipFill>
        <p:spPr>
          <a:xfrm>
            <a:off x="4655504" y="2963501"/>
            <a:ext cx="153543" cy="97768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8248AB-7B26-0AE1-32BB-CE25DD58281E}"/>
              </a:ext>
            </a:extLst>
          </p:cNvPr>
          <p:cNvGrpSpPr/>
          <p:nvPr/>
        </p:nvGrpSpPr>
        <p:grpSpPr>
          <a:xfrm>
            <a:off x="2209800" y="1734071"/>
            <a:ext cx="4584599" cy="1505611"/>
            <a:chOff x="617536" y="479110"/>
            <a:chExt cx="4584599" cy="1505611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695AE04-9EAF-8B48-D09F-AAD474935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87218" y="1037486"/>
              <a:ext cx="814917" cy="814917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1CDED557-C933-3E98-9B26-223DF84A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0688" y="479110"/>
              <a:ext cx="2311890" cy="288986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EB8E5185-8FA8-A123-52EC-98D301B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19825" y="1306621"/>
              <a:ext cx="276646" cy="27664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693E5B-B0DA-77C0-D8CF-F3462DC6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536" y="905166"/>
              <a:ext cx="3206915" cy="1079555"/>
            </a:xfrm>
            <a:prstGeom prst="rect">
              <a:avLst/>
            </a:prstGeom>
          </p:spPr>
        </p:pic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8DBE162-53C2-3994-A9AD-DF2DFEB38731}"/>
              </a:ext>
            </a:extLst>
          </p:cNvPr>
          <p:cNvSpPr/>
          <p:nvPr/>
        </p:nvSpPr>
        <p:spPr>
          <a:xfrm>
            <a:off x="2209800" y="3585666"/>
            <a:ext cx="10314432" cy="4339134"/>
          </a:xfrm>
          <a:prstGeom prst="roundRect">
            <a:avLst>
              <a:gd name="adj" fmla="val 3791"/>
            </a:avLst>
          </a:prstGeom>
          <a:noFill/>
          <a:ln w="19050">
            <a:solidFill>
              <a:srgbClr val="105C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5C33587-CB94-45EF-CBEA-BCAD34F8E252}"/>
              </a:ext>
            </a:extLst>
          </p:cNvPr>
          <p:cNvSpPr/>
          <p:nvPr/>
        </p:nvSpPr>
        <p:spPr>
          <a:xfrm>
            <a:off x="2308287" y="3970491"/>
            <a:ext cx="4168713" cy="382295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94E8298C-9930-9400-8567-7DB9D179FB3C}"/>
              </a:ext>
            </a:extLst>
          </p:cNvPr>
          <p:cNvSpPr/>
          <p:nvPr/>
        </p:nvSpPr>
        <p:spPr bwMode="auto">
          <a:xfrm>
            <a:off x="244800" y="7010400"/>
            <a:ext cx="1946875" cy="390234"/>
          </a:xfrm>
          <a:prstGeom prst="homePlate">
            <a:avLst>
              <a:gd name="adj" fmla="val 58489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5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A29A856B-E4FB-2A4E-1B9B-9277574E5269}"/>
              </a:ext>
            </a:extLst>
          </p:cNvPr>
          <p:cNvSpPr/>
          <p:nvPr/>
        </p:nvSpPr>
        <p:spPr bwMode="auto">
          <a:xfrm>
            <a:off x="244800" y="4267200"/>
            <a:ext cx="1946875" cy="390234"/>
          </a:xfrm>
          <a:prstGeom prst="homePlate">
            <a:avLst>
              <a:gd name="adj" fmla="val 58489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5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B6C4C2DE-DD3A-B2DA-9EAE-0EB3618B988A}"/>
              </a:ext>
            </a:extLst>
          </p:cNvPr>
          <p:cNvSpPr/>
          <p:nvPr/>
        </p:nvSpPr>
        <p:spPr bwMode="auto">
          <a:xfrm>
            <a:off x="244800" y="5638800"/>
            <a:ext cx="1946875" cy="390234"/>
          </a:xfrm>
          <a:prstGeom prst="homePlate">
            <a:avLst>
              <a:gd name="adj" fmla="val 58489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5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4123530B-4DD3-96D4-A4CD-43597FCD19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2650" y="1676400"/>
            <a:ext cx="3326612" cy="2335770"/>
          </a:xfrm>
          <a:prstGeom prst="rect">
            <a:avLst/>
          </a:prstGeom>
        </p:spPr>
      </p:pic>
      <p:pic>
        <p:nvPicPr>
          <p:cNvPr id="5" name="图片 4" descr="文本&#10;&#10;低可信度描述已自动生成">
            <a:extLst>
              <a:ext uri="{FF2B5EF4-FFF2-40B4-BE49-F238E27FC236}">
                <a16:creationId xmlns:a16="http://schemas.microsoft.com/office/drawing/2014/main" id="{5FB79E35-96FD-B29D-8DC9-2AFAFBB967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2032" y="5663951"/>
            <a:ext cx="5400512" cy="19516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2DF036-BD7C-C7E6-188A-F1E8F65FDC7E}"/>
              </a:ext>
            </a:extLst>
          </p:cNvPr>
          <p:cNvSpPr/>
          <p:nvPr/>
        </p:nvSpPr>
        <p:spPr>
          <a:xfrm>
            <a:off x="6651433" y="5663952"/>
            <a:ext cx="5805039" cy="20424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E4920683-AB74-7639-35D6-82E4C6FBC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931" y="4251337"/>
            <a:ext cx="814917" cy="814917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C7D09AF2-F719-25CA-756E-966D5B54A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8232" y="3665298"/>
            <a:ext cx="2311890" cy="288986"/>
          </a:xfrm>
          <a:prstGeom prst="rect">
            <a:avLst/>
          </a:prstGeom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EF9FEEC3-A718-9451-0C94-7050D6B88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1171" y="4506800"/>
            <a:ext cx="276646" cy="276646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D9173C8D-4EC3-F9F5-C1DA-E90F801E27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7077" y="4059792"/>
            <a:ext cx="3603607" cy="1198008"/>
          </a:xfrm>
          <a:prstGeom prst="rect">
            <a:avLst/>
          </a:prstGeom>
        </p:spPr>
      </p:pic>
      <p:cxnSp>
        <p:nvCxnSpPr>
          <p:cNvPr id="64" name="直接箭头连接符 25">
            <a:extLst>
              <a:ext uri="{FF2B5EF4-FFF2-40B4-BE49-F238E27FC236}">
                <a16:creationId xmlns:a16="http://schemas.microsoft.com/office/drawing/2014/main" id="{AB3EB8A0-A28E-2FA3-6830-BCFFB945A014}"/>
              </a:ext>
            </a:extLst>
          </p:cNvPr>
          <p:cNvCxnSpPr>
            <a:cxnSpLocks/>
          </p:cNvCxnSpPr>
          <p:nvPr/>
        </p:nvCxnSpPr>
        <p:spPr bwMode="auto">
          <a:xfrm>
            <a:off x="8686800" y="4645123"/>
            <a:ext cx="1994253" cy="712853"/>
          </a:xfrm>
          <a:prstGeom prst="straightConnector1">
            <a:avLst/>
          </a:prstGeom>
          <a:noFill/>
          <a:ln w="28575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箭头连接符 25">
            <a:extLst>
              <a:ext uri="{FF2B5EF4-FFF2-40B4-BE49-F238E27FC236}">
                <a16:creationId xmlns:a16="http://schemas.microsoft.com/office/drawing/2014/main" id="{26C77825-D8D8-73DC-97A9-C06D1A3F3498}"/>
              </a:ext>
            </a:extLst>
          </p:cNvPr>
          <p:cNvCxnSpPr>
            <a:cxnSpLocks/>
          </p:cNvCxnSpPr>
          <p:nvPr/>
        </p:nvCxnSpPr>
        <p:spPr bwMode="auto">
          <a:xfrm flipV="1">
            <a:off x="8686800" y="3733189"/>
            <a:ext cx="1986831" cy="403810"/>
          </a:xfrm>
          <a:prstGeom prst="straightConnector1">
            <a:avLst/>
          </a:prstGeom>
          <a:noFill/>
          <a:ln w="28575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直接箭头连接符 25">
            <a:extLst>
              <a:ext uri="{FF2B5EF4-FFF2-40B4-BE49-F238E27FC236}">
                <a16:creationId xmlns:a16="http://schemas.microsoft.com/office/drawing/2014/main" id="{C2BC6895-B0E2-9F97-2895-72D5D4ED6D0E}"/>
              </a:ext>
            </a:extLst>
          </p:cNvPr>
          <p:cNvCxnSpPr>
            <a:cxnSpLocks/>
          </p:cNvCxnSpPr>
          <p:nvPr/>
        </p:nvCxnSpPr>
        <p:spPr bwMode="auto">
          <a:xfrm>
            <a:off x="8839200" y="4419600"/>
            <a:ext cx="1805043" cy="120015"/>
          </a:xfrm>
          <a:prstGeom prst="straightConnector1">
            <a:avLst/>
          </a:prstGeom>
          <a:noFill/>
          <a:ln w="28575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2" name="图形 41">
            <a:extLst>
              <a:ext uri="{FF2B5EF4-FFF2-40B4-BE49-F238E27FC236}">
                <a16:creationId xmlns:a16="http://schemas.microsoft.com/office/drawing/2014/main" id="{470B7F2B-32C5-FBB4-CC5C-ED5D88BC9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57741" y="3414930"/>
            <a:ext cx="544830" cy="544830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356E7CD7-700D-90C9-A295-B3A04EEAC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73584" y="3414930"/>
            <a:ext cx="544830" cy="54483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40F61FF2-5295-F945-9E25-99FB4FFCA293}"/>
              </a:ext>
            </a:extLst>
          </p:cNvPr>
          <p:cNvSpPr txBox="1"/>
          <p:nvPr/>
        </p:nvSpPr>
        <p:spPr>
          <a:xfrm>
            <a:off x="11076346" y="2903400"/>
            <a:ext cx="73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Input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51DA65C-F1C6-4953-625E-783610F3566B}"/>
              </a:ext>
            </a:extLst>
          </p:cNvPr>
          <p:cNvSpPr txBox="1"/>
          <p:nvPr/>
        </p:nvSpPr>
        <p:spPr>
          <a:xfrm>
            <a:off x="12268199" y="2903400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Output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0F6EC81-C8D5-8FF7-80A7-7DA8A3BAF1DF}"/>
              </a:ext>
            </a:extLst>
          </p:cNvPr>
          <p:cNvGrpSpPr/>
          <p:nvPr/>
        </p:nvGrpSpPr>
        <p:grpSpPr>
          <a:xfrm>
            <a:off x="10673632" y="2438400"/>
            <a:ext cx="2813768" cy="4114800"/>
            <a:chOff x="10673632" y="2667000"/>
            <a:chExt cx="2813768" cy="41148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E059F4D-E844-7B3A-3AC5-F664C9772BC1}"/>
                </a:ext>
              </a:extLst>
            </p:cNvPr>
            <p:cNvSpPr/>
            <p:nvPr/>
          </p:nvSpPr>
          <p:spPr bwMode="auto">
            <a:xfrm>
              <a:off x="10673633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Intermediate Tables 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63735DA-1BB4-2F94-BD3C-124E36D33131}"/>
                </a:ext>
              </a:extLst>
            </p:cNvPr>
            <p:cNvSpPr/>
            <p:nvPr/>
          </p:nvSpPr>
          <p:spPr bwMode="auto">
            <a:xfrm>
              <a:off x="10673632" y="3070810"/>
              <a:ext cx="2813767" cy="3710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endParaRPr lang="zh-CN" altLang="en-US" sz="1800" dirty="0"/>
            </a:p>
          </p:txBody>
        </p:sp>
      </p:grpSp>
      <p:pic>
        <p:nvPicPr>
          <p:cNvPr id="61" name="图形 60">
            <a:extLst>
              <a:ext uri="{FF2B5EF4-FFF2-40B4-BE49-F238E27FC236}">
                <a16:creationId xmlns:a16="http://schemas.microsoft.com/office/drawing/2014/main" id="{1DB1100C-49E3-8766-8EFD-817E893C67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57741" y="4267200"/>
            <a:ext cx="544830" cy="54483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68E46209-298C-03B0-660D-BB3494E2DC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73584" y="4267200"/>
            <a:ext cx="544830" cy="544830"/>
          </a:xfrm>
          <a:prstGeom prst="rect">
            <a:avLst/>
          </a:prstGeom>
        </p:spPr>
      </p:pic>
      <p:pic>
        <p:nvPicPr>
          <p:cNvPr id="66" name="图形 65">
            <a:extLst>
              <a:ext uri="{FF2B5EF4-FFF2-40B4-BE49-F238E27FC236}">
                <a16:creationId xmlns:a16="http://schemas.microsoft.com/office/drawing/2014/main" id="{2DC31BC4-391A-1782-5567-5093690087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57741" y="5119470"/>
            <a:ext cx="544830" cy="544830"/>
          </a:xfrm>
          <a:prstGeom prst="rect">
            <a:avLst/>
          </a:prstGeom>
        </p:spPr>
      </p:pic>
      <p:pic>
        <p:nvPicPr>
          <p:cNvPr id="67" name="图形 66">
            <a:extLst>
              <a:ext uri="{FF2B5EF4-FFF2-40B4-BE49-F238E27FC236}">
                <a16:creationId xmlns:a16="http://schemas.microsoft.com/office/drawing/2014/main" id="{566A9044-9FA3-1845-6002-EFF954DCA8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73584" y="5119470"/>
            <a:ext cx="544830" cy="544830"/>
          </a:xfrm>
          <a:prstGeom prst="rect">
            <a:avLst/>
          </a:prstGeom>
        </p:spPr>
      </p:pic>
      <p:pic>
        <p:nvPicPr>
          <p:cNvPr id="78" name="图形 77">
            <a:extLst>
              <a:ext uri="{FF2B5EF4-FFF2-40B4-BE49-F238E27FC236}">
                <a16:creationId xmlns:a16="http://schemas.microsoft.com/office/drawing/2014/main" id="{DB944D4B-7910-88DF-A958-7CB3ED8D69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11850821" y="5901924"/>
            <a:ext cx="457200" cy="457200"/>
          </a:xfrm>
          <a:prstGeom prst="rect">
            <a:avLst/>
          </a:prstGeom>
        </p:spPr>
      </p:pic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404A465B-0978-3577-43C2-474F30E7AC8B}"/>
              </a:ext>
            </a:extLst>
          </p:cNvPr>
          <p:cNvSpPr/>
          <p:nvPr/>
        </p:nvSpPr>
        <p:spPr bwMode="auto">
          <a:xfrm>
            <a:off x="533401" y="6267023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D58917E6-33D4-2C01-E478-7EC7E7ADCA4F}"/>
              </a:ext>
            </a:extLst>
          </p:cNvPr>
          <p:cNvSpPr/>
          <p:nvPr/>
        </p:nvSpPr>
        <p:spPr bwMode="auto">
          <a:xfrm>
            <a:off x="533401" y="4184540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95EF1BF8-0811-96D8-638A-D4F95AB568DA}"/>
              </a:ext>
            </a:extLst>
          </p:cNvPr>
          <p:cNvSpPr/>
          <p:nvPr/>
        </p:nvSpPr>
        <p:spPr bwMode="auto">
          <a:xfrm>
            <a:off x="533402" y="2102057"/>
            <a:ext cx="2971798" cy="514777"/>
          </a:xfrm>
          <a:prstGeom prst="homePlate">
            <a:avLst>
              <a:gd name="adj" fmla="val 62626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022EB0E-ACDA-DA49-F3AE-59946F470B8F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箭头: 五边形 11">
            <a:extLst>
              <a:ext uri="{FF2B5EF4-FFF2-40B4-BE49-F238E27FC236}">
                <a16:creationId xmlns:a16="http://schemas.microsoft.com/office/drawing/2014/main" id="{694A7A1E-1BF0-958B-385A-3B453F0D0E38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C9EB2E5-E4E6-B83A-7ABF-CC02FAB393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75567" y="2850773"/>
            <a:ext cx="609295" cy="6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3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5566B6E8-D7C3-06B0-86FC-01DD0FD0DEBA}"/>
              </a:ext>
            </a:extLst>
          </p:cNvPr>
          <p:cNvSpPr/>
          <p:nvPr/>
        </p:nvSpPr>
        <p:spPr bwMode="auto">
          <a:xfrm>
            <a:off x="533401" y="6267023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A92256F-367F-73C7-142A-60DF81DA1231}"/>
              </a:ext>
            </a:extLst>
          </p:cNvPr>
          <p:cNvSpPr/>
          <p:nvPr/>
        </p:nvSpPr>
        <p:spPr bwMode="auto">
          <a:xfrm>
            <a:off x="533401" y="4184540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pic>
        <p:nvPicPr>
          <p:cNvPr id="42" name="图形 41">
            <a:extLst>
              <a:ext uri="{FF2B5EF4-FFF2-40B4-BE49-F238E27FC236}">
                <a16:creationId xmlns:a16="http://schemas.microsoft.com/office/drawing/2014/main" id="{470B7F2B-32C5-FBB4-CC5C-ED5D88BC9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2309" y="3414930"/>
            <a:ext cx="544830" cy="544830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356E7CD7-700D-90C9-A295-B3A04EEAC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152" y="3414930"/>
            <a:ext cx="544830" cy="54483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40F61FF2-5295-F945-9E25-99FB4FFCA293}"/>
              </a:ext>
            </a:extLst>
          </p:cNvPr>
          <p:cNvSpPr txBox="1"/>
          <p:nvPr/>
        </p:nvSpPr>
        <p:spPr>
          <a:xfrm>
            <a:off x="5050914" y="2903400"/>
            <a:ext cx="73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Input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51DA65C-F1C6-4953-625E-783610F3566B}"/>
              </a:ext>
            </a:extLst>
          </p:cNvPr>
          <p:cNvSpPr txBox="1"/>
          <p:nvPr/>
        </p:nvSpPr>
        <p:spPr>
          <a:xfrm>
            <a:off x="6242767" y="2903400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Output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E308707-91E5-21CA-746F-8D71EFF840EF}"/>
              </a:ext>
            </a:extLst>
          </p:cNvPr>
          <p:cNvGrpSpPr/>
          <p:nvPr/>
        </p:nvGrpSpPr>
        <p:grpSpPr>
          <a:xfrm>
            <a:off x="4648200" y="2438400"/>
            <a:ext cx="2813768" cy="4114800"/>
            <a:chOff x="4419600" y="2667000"/>
            <a:chExt cx="2813768" cy="41148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E059F4D-E844-7B3A-3AC5-F664C9772BC1}"/>
                </a:ext>
              </a:extLst>
            </p:cNvPr>
            <p:cNvSpPr/>
            <p:nvPr/>
          </p:nvSpPr>
          <p:spPr bwMode="auto">
            <a:xfrm>
              <a:off x="4419601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Intermediate Tables 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63735DA-1BB4-2F94-BD3C-124E36D33131}"/>
                </a:ext>
              </a:extLst>
            </p:cNvPr>
            <p:cNvSpPr/>
            <p:nvPr/>
          </p:nvSpPr>
          <p:spPr bwMode="auto">
            <a:xfrm>
              <a:off x="4419600" y="3070810"/>
              <a:ext cx="2813767" cy="3710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endParaRPr lang="zh-CN" altLang="en-US" sz="1800" dirty="0"/>
            </a:p>
          </p:txBody>
        </p:sp>
      </p:grpSp>
      <p:pic>
        <p:nvPicPr>
          <p:cNvPr id="61" name="图形 60">
            <a:extLst>
              <a:ext uri="{FF2B5EF4-FFF2-40B4-BE49-F238E27FC236}">
                <a16:creationId xmlns:a16="http://schemas.microsoft.com/office/drawing/2014/main" id="{1DB1100C-49E3-8766-8EFD-817E893C6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2309" y="4267200"/>
            <a:ext cx="544830" cy="54483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68E46209-298C-03B0-660D-BB3494E2D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152" y="4267200"/>
            <a:ext cx="544830" cy="544830"/>
          </a:xfrm>
          <a:prstGeom prst="rect">
            <a:avLst/>
          </a:prstGeom>
        </p:spPr>
      </p:pic>
      <p:pic>
        <p:nvPicPr>
          <p:cNvPr id="66" name="图形 65">
            <a:extLst>
              <a:ext uri="{FF2B5EF4-FFF2-40B4-BE49-F238E27FC236}">
                <a16:creationId xmlns:a16="http://schemas.microsoft.com/office/drawing/2014/main" id="{2DC31BC4-391A-1782-5567-50936900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2309" y="5119470"/>
            <a:ext cx="544830" cy="544830"/>
          </a:xfrm>
          <a:prstGeom prst="rect">
            <a:avLst/>
          </a:prstGeom>
        </p:spPr>
      </p:pic>
      <p:pic>
        <p:nvPicPr>
          <p:cNvPr id="67" name="图形 66">
            <a:extLst>
              <a:ext uri="{FF2B5EF4-FFF2-40B4-BE49-F238E27FC236}">
                <a16:creationId xmlns:a16="http://schemas.microsoft.com/office/drawing/2014/main" id="{566A9044-9FA3-1845-6002-EFF954DCA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152" y="5119470"/>
            <a:ext cx="544830" cy="544830"/>
          </a:xfrm>
          <a:prstGeom prst="rect">
            <a:avLst/>
          </a:prstGeom>
        </p:spPr>
      </p:pic>
      <p:pic>
        <p:nvPicPr>
          <p:cNvPr id="78" name="图形 77">
            <a:extLst>
              <a:ext uri="{FF2B5EF4-FFF2-40B4-BE49-F238E27FC236}">
                <a16:creationId xmlns:a16="http://schemas.microsoft.com/office/drawing/2014/main" id="{DB944D4B-7910-88DF-A958-7CB3ED8D6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5825389" y="5901924"/>
            <a:ext cx="457200" cy="457200"/>
          </a:xfrm>
          <a:prstGeom prst="rect">
            <a:avLst/>
          </a:prstGeom>
        </p:spPr>
      </p:pic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CD5535B-2E1C-B7AF-E657-0CB2E1DA4B42}"/>
              </a:ext>
            </a:extLst>
          </p:cNvPr>
          <p:cNvSpPr/>
          <p:nvPr/>
        </p:nvSpPr>
        <p:spPr bwMode="auto">
          <a:xfrm>
            <a:off x="533402" y="2102057"/>
            <a:ext cx="2971798" cy="514777"/>
          </a:xfrm>
          <a:prstGeom prst="homePlate">
            <a:avLst>
              <a:gd name="adj" fmla="val 62626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CBBBB9DF-29D5-CC69-99B9-422C2DC8AE9F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4F7CA7D2-C33C-85E8-D900-D712A932D90F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1A987F2-91C5-AEA9-1577-357119E9461E}"/>
              </a:ext>
            </a:extLst>
          </p:cNvPr>
          <p:cNvSpPr/>
          <p:nvPr/>
        </p:nvSpPr>
        <p:spPr bwMode="auto">
          <a:xfrm>
            <a:off x="979689" y="3420000"/>
            <a:ext cx="2215662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Detect Characteristics 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EF7D9DF2-46FB-7A7F-7C35-035132D14C79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rot="16200000" flipH="1">
            <a:off x="327305" y="2947066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CC84857-421A-5011-2D53-565E8B39DEE6}"/>
              </a:ext>
            </a:extLst>
          </p:cNvPr>
          <p:cNvSpPr txBox="1"/>
          <p:nvPr/>
        </p:nvSpPr>
        <p:spPr>
          <a:xfrm>
            <a:off x="9398184" y="3370851"/>
            <a:ext cx="2021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SF Pro Display" pitchFamily="2" charset="0"/>
              </a:rPr>
              <a:t>C</a:t>
            </a:r>
            <a:r>
              <a:rPr lang="en-US" altLang="zh-CN" sz="2200" baseline="-25000" dirty="0">
                <a:latin typeface="SF Pro Display" pitchFamily="2" charset="0"/>
              </a:rPr>
              <a:t>2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3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5</a:t>
            </a:r>
            <a:r>
              <a:rPr lang="en-US" altLang="zh-CN" sz="2200" dirty="0">
                <a:latin typeface="SF Pro Display" pitchFamily="2" charset="0"/>
              </a:rPr>
              <a:t> , …</a:t>
            </a:r>
            <a:endParaRPr lang="en-US" sz="2200" baseline="-25000" dirty="0">
              <a:latin typeface="SF Pro Display" pitchFamily="2" charset="0"/>
            </a:endParaRPr>
          </a:p>
        </p:txBody>
      </p:sp>
      <p:cxnSp>
        <p:nvCxnSpPr>
          <p:cNvPr id="32" name="直接箭头连接符 25">
            <a:extLst>
              <a:ext uri="{FF2B5EF4-FFF2-40B4-BE49-F238E27FC236}">
                <a16:creationId xmlns:a16="http://schemas.microsoft.com/office/drawing/2014/main" id="{15FBA251-040F-AE53-1466-F2DC0EDF665B}"/>
              </a:ext>
            </a:extLst>
          </p:cNvPr>
          <p:cNvCxnSpPr>
            <a:cxnSpLocks/>
          </p:cNvCxnSpPr>
          <p:nvPr/>
        </p:nvCxnSpPr>
        <p:spPr bwMode="auto">
          <a:xfrm>
            <a:off x="7461967" y="3586294"/>
            <a:ext cx="1682033" cy="0"/>
          </a:xfrm>
          <a:prstGeom prst="straightConnector1">
            <a:avLst/>
          </a:prstGeom>
          <a:noFill/>
          <a:ln w="28575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8B60E5C-5AF4-6587-AAEC-10120EA3B0C9}"/>
              </a:ext>
            </a:extLst>
          </p:cNvPr>
          <p:cNvGrpSpPr/>
          <p:nvPr/>
        </p:nvGrpSpPr>
        <p:grpSpPr>
          <a:xfrm>
            <a:off x="9144000" y="2438400"/>
            <a:ext cx="2514600" cy="4114800"/>
            <a:chOff x="4419600" y="2667000"/>
            <a:chExt cx="2813768" cy="41148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0090D2C-76B6-A9C5-F763-E285DA22ACB0}"/>
                </a:ext>
              </a:extLst>
            </p:cNvPr>
            <p:cNvSpPr/>
            <p:nvPr/>
          </p:nvSpPr>
          <p:spPr bwMode="auto">
            <a:xfrm>
              <a:off x="4419601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Characteristic Set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ACC4E6F-126C-6755-4582-F7067EAF034F}"/>
                </a:ext>
              </a:extLst>
            </p:cNvPr>
            <p:cNvSpPr/>
            <p:nvPr/>
          </p:nvSpPr>
          <p:spPr bwMode="auto">
            <a:xfrm>
              <a:off x="4419600" y="3070810"/>
              <a:ext cx="2813767" cy="3710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endParaRPr lang="zh-CN" altLang="en-US" sz="1800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E6084619-E03D-08A5-379E-0E55F5726D7B}"/>
              </a:ext>
            </a:extLst>
          </p:cNvPr>
          <p:cNvSpPr txBox="1"/>
          <p:nvPr/>
        </p:nvSpPr>
        <p:spPr>
          <a:xfrm>
            <a:off x="9398184" y="4224537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SF Pro Display" pitchFamily="2" charset="0"/>
              </a:rPr>
              <a:t>C</a:t>
            </a:r>
            <a:r>
              <a:rPr lang="en-US" altLang="zh-CN" sz="2200" baseline="-25000" dirty="0">
                <a:latin typeface="SF Pro Display" pitchFamily="2" charset="0"/>
              </a:rPr>
              <a:t>4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16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23</a:t>
            </a:r>
            <a:r>
              <a:rPr lang="en-US" altLang="zh-CN" sz="2200" dirty="0">
                <a:latin typeface="SF Pro Display" pitchFamily="2" charset="0"/>
              </a:rPr>
              <a:t> , …</a:t>
            </a:r>
            <a:endParaRPr lang="en-US" sz="2200" baseline="-25000" dirty="0">
              <a:latin typeface="SF Pro Display" pitchFamily="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A9F386-D733-C36C-F3DC-BBC0E8E32A32}"/>
              </a:ext>
            </a:extLst>
          </p:cNvPr>
          <p:cNvSpPr txBox="1"/>
          <p:nvPr/>
        </p:nvSpPr>
        <p:spPr>
          <a:xfrm>
            <a:off x="9398184" y="5078223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SF Pro Display" pitchFamily="2" charset="0"/>
              </a:rPr>
              <a:t>C</a:t>
            </a:r>
            <a:r>
              <a:rPr lang="en-US" altLang="zh-CN" sz="2200" baseline="-25000" dirty="0">
                <a:latin typeface="SF Pro Display" pitchFamily="2" charset="0"/>
              </a:rPr>
              <a:t>6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36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48</a:t>
            </a:r>
            <a:r>
              <a:rPr lang="en-US" altLang="zh-CN" sz="2200" dirty="0">
                <a:latin typeface="SF Pro Display" pitchFamily="2" charset="0"/>
              </a:rPr>
              <a:t> , …</a:t>
            </a:r>
            <a:endParaRPr lang="en-US" sz="2200" baseline="-25000" dirty="0">
              <a:latin typeface="SF Pro Display" pitchFamily="2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B280595-7CEC-75EF-E0EB-C3669F378E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194" y="2701872"/>
            <a:ext cx="613577" cy="613577"/>
          </a:xfrm>
          <a:prstGeom prst="rect">
            <a:avLst/>
          </a:prstGeom>
        </p:spPr>
      </p:pic>
      <p:cxnSp>
        <p:nvCxnSpPr>
          <p:cNvPr id="53" name="直接箭头连接符 25">
            <a:extLst>
              <a:ext uri="{FF2B5EF4-FFF2-40B4-BE49-F238E27FC236}">
                <a16:creationId xmlns:a16="http://schemas.microsoft.com/office/drawing/2014/main" id="{94321692-1E4B-D055-22CD-2C6692127C56}"/>
              </a:ext>
            </a:extLst>
          </p:cNvPr>
          <p:cNvCxnSpPr>
            <a:cxnSpLocks/>
          </p:cNvCxnSpPr>
          <p:nvPr/>
        </p:nvCxnSpPr>
        <p:spPr bwMode="auto">
          <a:xfrm>
            <a:off x="7461967" y="4470717"/>
            <a:ext cx="1682033" cy="0"/>
          </a:xfrm>
          <a:prstGeom prst="straightConnector1">
            <a:avLst/>
          </a:prstGeom>
          <a:noFill/>
          <a:ln w="28575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箭头连接符 25">
            <a:extLst>
              <a:ext uri="{FF2B5EF4-FFF2-40B4-BE49-F238E27FC236}">
                <a16:creationId xmlns:a16="http://schemas.microsoft.com/office/drawing/2014/main" id="{3D9331C8-5567-2CC6-1F03-93390A95FAE1}"/>
              </a:ext>
            </a:extLst>
          </p:cNvPr>
          <p:cNvCxnSpPr>
            <a:cxnSpLocks/>
          </p:cNvCxnSpPr>
          <p:nvPr/>
        </p:nvCxnSpPr>
        <p:spPr bwMode="auto">
          <a:xfrm>
            <a:off x="7461965" y="5293666"/>
            <a:ext cx="1682033" cy="0"/>
          </a:xfrm>
          <a:prstGeom prst="straightConnector1">
            <a:avLst/>
          </a:prstGeom>
          <a:noFill/>
          <a:ln w="28575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7" name="!!cs">
            <a:extLst>
              <a:ext uri="{FF2B5EF4-FFF2-40B4-BE49-F238E27FC236}">
                <a16:creationId xmlns:a16="http://schemas.microsoft.com/office/drawing/2014/main" id="{A43BE418-4C49-6B30-0680-199030960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180395" y="590192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2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/>
      <p:bldP spid="41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5566B6E8-D7C3-06B0-86FC-01DD0FD0DEBA}"/>
              </a:ext>
            </a:extLst>
          </p:cNvPr>
          <p:cNvSpPr/>
          <p:nvPr/>
        </p:nvSpPr>
        <p:spPr bwMode="auto">
          <a:xfrm>
            <a:off x="533401" y="6267023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A92256F-367F-73C7-142A-60DF81DA1231}"/>
              </a:ext>
            </a:extLst>
          </p:cNvPr>
          <p:cNvSpPr/>
          <p:nvPr/>
        </p:nvSpPr>
        <p:spPr bwMode="auto">
          <a:xfrm>
            <a:off x="533400" y="4184540"/>
            <a:ext cx="2971797" cy="514777"/>
          </a:xfrm>
          <a:prstGeom prst="homePlate">
            <a:avLst>
              <a:gd name="adj" fmla="val 61487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CD5535B-2E1C-B7AF-E657-0CB2E1DA4B42}"/>
              </a:ext>
            </a:extLst>
          </p:cNvPr>
          <p:cNvSpPr/>
          <p:nvPr/>
        </p:nvSpPr>
        <p:spPr bwMode="auto">
          <a:xfrm>
            <a:off x="533402" y="2102057"/>
            <a:ext cx="2661949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CC84857-421A-5011-2D53-565E8B39DEE6}"/>
              </a:ext>
            </a:extLst>
          </p:cNvPr>
          <p:cNvSpPr txBox="1"/>
          <p:nvPr/>
        </p:nvSpPr>
        <p:spPr>
          <a:xfrm>
            <a:off x="4368984" y="3370851"/>
            <a:ext cx="2021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SF Pro Display" pitchFamily="2" charset="0"/>
              </a:rPr>
              <a:t>C</a:t>
            </a:r>
            <a:r>
              <a:rPr lang="en-US" altLang="zh-CN" sz="2200" baseline="-25000" dirty="0">
                <a:latin typeface="SF Pro Display" pitchFamily="2" charset="0"/>
              </a:rPr>
              <a:t>2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3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5</a:t>
            </a:r>
            <a:r>
              <a:rPr lang="en-US" altLang="zh-CN" sz="2200" dirty="0">
                <a:latin typeface="SF Pro Display" pitchFamily="2" charset="0"/>
              </a:rPr>
              <a:t> , …</a:t>
            </a:r>
            <a:endParaRPr lang="en-US" sz="2200" baseline="-25000" dirty="0">
              <a:latin typeface="SF Pro Display" pitchFamily="2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8B60E5C-5AF4-6587-AAEC-10120EA3B0C9}"/>
              </a:ext>
            </a:extLst>
          </p:cNvPr>
          <p:cNvGrpSpPr/>
          <p:nvPr/>
        </p:nvGrpSpPr>
        <p:grpSpPr>
          <a:xfrm>
            <a:off x="4114800" y="2438400"/>
            <a:ext cx="2514600" cy="4114800"/>
            <a:chOff x="4419600" y="2667000"/>
            <a:chExt cx="2813768" cy="41148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0090D2C-76B6-A9C5-F763-E285DA22ACB0}"/>
                </a:ext>
              </a:extLst>
            </p:cNvPr>
            <p:cNvSpPr/>
            <p:nvPr/>
          </p:nvSpPr>
          <p:spPr bwMode="auto">
            <a:xfrm>
              <a:off x="4419601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Characteristic Set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ACC4E6F-126C-6755-4582-F7067EAF034F}"/>
                </a:ext>
              </a:extLst>
            </p:cNvPr>
            <p:cNvSpPr/>
            <p:nvPr/>
          </p:nvSpPr>
          <p:spPr bwMode="auto">
            <a:xfrm>
              <a:off x="4419600" y="3070810"/>
              <a:ext cx="2813767" cy="3710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endParaRPr lang="zh-CN" altLang="en-US" sz="1800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E6084619-E03D-08A5-379E-0E55F5726D7B}"/>
              </a:ext>
            </a:extLst>
          </p:cNvPr>
          <p:cNvSpPr txBox="1"/>
          <p:nvPr/>
        </p:nvSpPr>
        <p:spPr>
          <a:xfrm>
            <a:off x="4368984" y="4224537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SF Pro Display" pitchFamily="2" charset="0"/>
              </a:rPr>
              <a:t>C</a:t>
            </a:r>
            <a:r>
              <a:rPr lang="en-US" altLang="zh-CN" sz="2200" baseline="-25000" dirty="0">
                <a:latin typeface="SF Pro Display" pitchFamily="2" charset="0"/>
              </a:rPr>
              <a:t>4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16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23</a:t>
            </a:r>
            <a:r>
              <a:rPr lang="en-US" altLang="zh-CN" sz="2200" dirty="0">
                <a:latin typeface="SF Pro Display" pitchFamily="2" charset="0"/>
              </a:rPr>
              <a:t> , …</a:t>
            </a:r>
            <a:endParaRPr lang="en-US" sz="2200" baseline="-25000" dirty="0">
              <a:latin typeface="SF Pro Display" pitchFamily="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A9F386-D733-C36C-F3DC-BBC0E8E32A32}"/>
              </a:ext>
            </a:extLst>
          </p:cNvPr>
          <p:cNvSpPr txBox="1"/>
          <p:nvPr/>
        </p:nvSpPr>
        <p:spPr>
          <a:xfrm>
            <a:off x="4368984" y="5078223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SF Pro Display" pitchFamily="2" charset="0"/>
              </a:rPr>
              <a:t>C</a:t>
            </a:r>
            <a:r>
              <a:rPr lang="en-US" altLang="zh-CN" sz="2200" baseline="-25000" dirty="0">
                <a:latin typeface="SF Pro Display" pitchFamily="2" charset="0"/>
              </a:rPr>
              <a:t>6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36 </a:t>
            </a:r>
            <a:r>
              <a:rPr lang="en-US" altLang="zh-CN" sz="2200" dirty="0"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latin typeface="SF Pro Display" pitchFamily="2" charset="0"/>
              </a:rPr>
              <a:t>48</a:t>
            </a:r>
            <a:r>
              <a:rPr lang="en-US" altLang="zh-CN" sz="2200" dirty="0">
                <a:latin typeface="SF Pro Display" pitchFamily="2" charset="0"/>
              </a:rPr>
              <a:t> , …</a:t>
            </a:r>
            <a:endParaRPr lang="en-US" sz="2200" baseline="-25000" dirty="0">
              <a:latin typeface="SF Pro Display" pitchFamily="2" charset="0"/>
            </a:endParaRPr>
          </a:p>
        </p:txBody>
      </p:sp>
      <p:pic>
        <p:nvPicPr>
          <p:cNvPr id="57" name="!!cs">
            <a:extLst>
              <a:ext uri="{FF2B5EF4-FFF2-40B4-BE49-F238E27FC236}">
                <a16:creationId xmlns:a16="http://schemas.microsoft.com/office/drawing/2014/main" id="{A43BE418-4C49-6B30-0680-199030960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151195" y="5901924"/>
            <a:ext cx="457200" cy="457200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3045A93-1EEC-1673-D7A2-D30B5810C769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 rot="16200000" flipH="1">
            <a:off x="645223" y="4739894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B4151BA-742C-B3CA-567A-01FF239859C9}"/>
              </a:ext>
            </a:extLst>
          </p:cNvPr>
          <p:cNvSpPr/>
          <p:nvPr/>
        </p:nvSpPr>
        <p:spPr bwMode="auto">
          <a:xfrm>
            <a:off x="990600" y="4905820"/>
            <a:ext cx="2204751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Characteristic-Based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01A6473-4B64-D317-CDF2-D8854AA262C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B2736F8F-4A1F-0329-97F0-9DA6D3F35729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2415129B-5C86-ABB8-D8D9-552F8728F605}"/>
              </a:ext>
            </a:extLst>
          </p:cNvPr>
          <p:cNvSpPr/>
          <p:nvPr/>
        </p:nvSpPr>
        <p:spPr bwMode="auto">
          <a:xfrm>
            <a:off x="979689" y="3420000"/>
            <a:ext cx="2215662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Detect Characteristics 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465C0E5-8FC9-FCEA-D4E9-73A666B238D8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rot="16200000" flipH="1">
            <a:off x="327305" y="2947066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32D927-0A21-2ECA-CBA1-1EC30DFF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9575" y="2438400"/>
            <a:ext cx="6835025" cy="1494065"/>
          </a:xfrm>
        </p:spPr>
        <p:txBody>
          <a:bodyPr/>
          <a:lstStyle/>
          <a:p>
            <a:pPr marL="0" indent="0" defTabSz="720000">
              <a:buNone/>
            </a:pPr>
            <a:r>
              <a:rPr lang="en-US" altLang="zh-CN" sz="2200" dirty="0"/>
              <a:t>Two Strategies: filter out transformations whose</a:t>
            </a:r>
          </a:p>
          <a:p>
            <a:pPr marL="838200" lvl="1" indent="-457200" defTabSz="720000">
              <a:buFont typeface="+mj-lt"/>
              <a:buAutoNum type="arabicPeriod"/>
            </a:pPr>
            <a:r>
              <a:rPr lang="en-US" altLang="zh-CN" sz="2000" dirty="0">
                <a:solidFill>
                  <a:srgbClr val="76B6F2"/>
                </a:solidFill>
              </a:rPr>
              <a:t>inevitable</a:t>
            </a:r>
            <a:r>
              <a:rPr lang="en-US" altLang="zh-CN" sz="2000" dirty="0"/>
              <a:t> set is not a subset of the characteristic set</a:t>
            </a:r>
          </a:p>
          <a:p>
            <a:pPr marL="838200" lvl="1" indent="-457200" defTabSz="7200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dirty="0">
                <a:solidFill>
                  <a:srgbClr val="76B6F2"/>
                </a:solidFill>
              </a:rPr>
              <a:t>impossible</a:t>
            </a:r>
            <a:r>
              <a:rPr lang="en-US" altLang="zh-CN" sz="2000" dirty="0"/>
              <a:t> set intersects the characteristic set</a:t>
            </a:r>
            <a:endParaRPr lang="zh-CN" altLang="en-US" sz="2000" dirty="0">
              <a:solidFill>
                <a:srgbClr val="76B6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6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2CECA-872F-EE21-A75E-92760C9B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Transformation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FA23F7-5204-BE06-0089-6BAAF78EF2B1}"/>
              </a:ext>
            </a:extLst>
          </p:cNvPr>
          <p:cNvGrpSpPr/>
          <p:nvPr/>
        </p:nvGrpSpPr>
        <p:grpSpPr>
          <a:xfrm rot="5400000">
            <a:off x="3752994" y="1918228"/>
            <a:ext cx="441671" cy="6438901"/>
            <a:chOff x="2113148" y="467584"/>
            <a:chExt cx="441671" cy="6438901"/>
          </a:xfrm>
        </p:grpSpPr>
        <p:sp>
          <p:nvSpPr>
            <p:cNvPr id="3" name="三角形 30">
              <a:extLst>
                <a:ext uri="{FF2B5EF4-FFF2-40B4-BE49-F238E27FC236}">
                  <a16:creationId xmlns:a16="http://schemas.microsoft.com/office/drawing/2014/main" id="{4BC3F5EC-7A8B-2F65-4516-02BD31BBB1A9}"/>
                </a:ext>
              </a:extLst>
            </p:cNvPr>
            <p:cNvSpPr/>
            <p:nvPr/>
          </p:nvSpPr>
          <p:spPr>
            <a:xfrm rot="16200000">
              <a:off x="2043740" y="3602408"/>
              <a:ext cx="308070" cy="169254"/>
            </a:xfrm>
            <a:prstGeom prst="triangle">
              <a:avLst>
                <a:gd name="adj" fmla="val 44628"/>
              </a:avLst>
            </a:prstGeom>
            <a:solidFill>
              <a:srgbClr val="76B6F2"/>
            </a:solidFill>
            <a:ln>
              <a:solidFill>
                <a:srgbClr val="76B6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左中括号 4">
              <a:extLst>
                <a:ext uri="{FF2B5EF4-FFF2-40B4-BE49-F238E27FC236}">
                  <a16:creationId xmlns:a16="http://schemas.microsoft.com/office/drawing/2014/main" id="{21DE83C5-600E-213E-74B0-0BE4D7AB694D}"/>
                </a:ext>
              </a:extLst>
            </p:cNvPr>
            <p:cNvSpPr/>
            <p:nvPr/>
          </p:nvSpPr>
          <p:spPr>
            <a:xfrm>
              <a:off x="2282404" y="467584"/>
              <a:ext cx="272415" cy="6438901"/>
            </a:xfrm>
            <a:prstGeom prst="leftBracket">
              <a:avLst>
                <a:gd name="adj" fmla="val 102083"/>
              </a:avLst>
            </a:prstGeom>
            <a:ln w="38100">
              <a:solidFill>
                <a:srgbClr val="76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Gill Sans MT" panose="020B0502020104020203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6DE71D8-0127-DCB8-9D72-9F3074A9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76" y="5519440"/>
            <a:ext cx="1251014" cy="539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65CF65-A20A-A361-D414-22785A6BC288}"/>
              </a:ext>
            </a:extLst>
          </p:cNvPr>
          <p:cNvSpPr txBox="1"/>
          <p:nvPr/>
        </p:nvSpPr>
        <p:spPr>
          <a:xfrm>
            <a:off x="3439232" y="6062672"/>
            <a:ext cx="113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filter rows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1C4A24-319D-87B9-D6F0-B633BD33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801" y="5492116"/>
            <a:ext cx="1308167" cy="5588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8AED67-A9CD-20A0-553A-30D18F092A7B}"/>
              </a:ext>
            </a:extLst>
          </p:cNvPr>
          <p:cNvSpPr txBox="1"/>
          <p:nvPr/>
        </p:nvSpPr>
        <p:spPr>
          <a:xfrm>
            <a:off x="5263289" y="6066646"/>
            <a:ext cx="162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merge columns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33ABB2-2D66-2BE1-689E-83E4D8EBD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047" y="5486400"/>
            <a:ext cx="1314518" cy="6032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53292E-AAA5-44F3-EC76-A349584C0B64}"/>
              </a:ext>
            </a:extLst>
          </p:cNvPr>
          <p:cNvSpPr txBox="1"/>
          <p:nvPr/>
        </p:nvSpPr>
        <p:spPr>
          <a:xfrm>
            <a:off x="1646678" y="6066646"/>
            <a:ext cx="55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sort</a:t>
            </a: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0C51C99C-3941-F379-96DF-2FCA2A867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8598" y="6519938"/>
            <a:ext cx="490462" cy="490462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2727290-9209-5DA3-FC26-ABCE4780F359}"/>
              </a:ext>
            </a:extLst>
          </p:cNvPr>
          <p:cNvSpPr/>
          <p:nvPr/>
        </p:nvSpPr>
        <p:spPr>
          <a:xfrm>
            <a:off x="788712" y="2200881"/>
            <a:ext cx="6404568" cy="2607964"/>
          </a:xfrm>
          <a:prstGeom prst="roundRect">
            <a:avLst>
              <a:gd name="adj" fmla="val 3791"/>
            </a:avLst>
          </a:prstGeom>
          <a:noFill/>
          <a:ln w="28575">
            <a:solidFill>
              <a:srgbClr val="105C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B8D6E56-1715-361E-C966-EBA8CC88D497}"/>
              </a:ext>
            </a:extLst>
          </p:cNvPr>
          <p:cNvSpPr/>
          <p:nvPr/>
        </p:nvSpPr>
        <p:spPr>
          <a:xfrm>
            <a:off x="2839410" y="1989445"/>
            <a:ext cx="230317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rgbClr val="105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  <a:endParaRPr lang="zh-CN" altLang="en-US" sz="2400" b="0" cap="none" spc="0" dirty="0">
              <a:ln w="0"/>
              <a:solidFill>
                <a:srgbClr val="105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D949D7D-A4A5-3E0B-1849-F909EDA744DE}"/>
              </a:ext>
            </a:extLst>
          </p:cNvPr>
          <p:cNvGrpSpPr/>
          <p:nvPr/>
        </p:nvGrpSpPr>
        <p:grpSpPr>
          <a:xfrm>
            <a:off x="1287194" y="2643459"/>
            <a:ext cx="5560530" cy="1906103"/>
            <a:chOff x="1287194" y="2643459"/>
            <a:chExt cx="5560530" cy="190610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6E33693-7E51-7D91-4416-0C1BA56C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4338" y="2643459"/>
              <a:ext cx="1403386" cy="1403386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B6420B0-6C53-4C9C-94C3-B63CA980E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07" t="2256" r="3642" b="23294"/>
            <a:stretch/>
          </p:blipFill>
          <p:spPr>
            <a:xfrm>
              <a:off x="3133965" y="2664568"/>
              <a:ext cx="1714062" cy="1361168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1CDE164-9339-1D08-CDD7-723AB56764E0}"/>
                </a:ext>
              </a:extLst>
            </p:cNvPr>
            <p:cNvSpPr txBox="1"/>
            <p:nvPr/>
          </p:nvSpPr>
          <p:spPr>
            <a:xfrm>
              <a:off x="1495962" y="4118674"/>
              <a:ext cx="7906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clean</a:t>
              </a:r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1A59178-296C-ABCD-3EE1-70BF14AEE54C}"/>
                </a:ext>
              </a:extLst>
            </p:cNvPr>
            <p:cNvSpPr txBox="1"/>
            <p:nvPr/>
          </p:nvSpPr>
          <p:spPr>
            <a:xfrm>
              <a:off x="3333540" y="4118675"/>
              <a:ext cx="1314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transform</a:t>
              </a:r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F662E59-DCD5-A520-4159-5BDEFDE292C1}"/>
                </a:ext>
              </a:extLst>
            </p:cNvPr>
            <p:cNvSpPr txBox="1"/>
            <p:nvPr/>
          </p:nvSpPr>
          <p:spPr>
            <a:xfrm>
              <a:off x="5695428" y="4118674"/>
              <a:ext cx="901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enrich</a:t>
              </a:r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C36BAA9A-F59F-518A-0189-7DD43A079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87194" y="2671948"/>
              <a:ext cx="1346407" cy="1346407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0FC606E-12BE-E980-DC87-0720B5265420}"/>
              </a:ext>
            </a:extLst>
          </p:cNvPr>
          <p:cNvGrpSpPr/>
          <p:nvPr/>
        </p:nvGrpSpPr>
        <p:grpSpPr>
          <a:xfrm>
            <a:off x="7663594" y="1851408"/>
            <a:ext cx="6667500" cy="4913761"/>
            <a:chOff x="7663594" y="1851408"/>
            <a:chExt cx="6667500" cy="491376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1670B6A-ABE9-053A-BDF9-BE446ED8F576}"/>
                </a:ext>
              </a:extLst>
            </p:cNvPr>
            <p:cNvSpPr txBox="1"/>
            <p:nvPr/>
          </p:nvSpPr>
          <p:spPr>
            <a:xfrm>
              <a:off x="8049100" y="1851408"/>
              <a:ext cx="20751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F Pro Display" pitchFamily="2" charset="0"/>
                </a:rPr>
                <a:t>Kasica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F Pro Display" pitchFamily="2" charset="0"/>
                </a:rPr>
                <a:t> et al. 2021.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067E0BD-F712-005B-F1C2-B14AFF9B1705}"/>
                </a:ext>
              </a:extLst>
            </p:cNvPr>
            <p:cNvSpPr txBox="1"/>
            <p:nvPr/>
          </p:nvSpPr>
          <p:spPr>
            <a:xfrm>
              <a:off x="8648651" y="2322812"/>
              <a:ext cx="4694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 multi-table framework for data wrangling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822EA4F-9F35-DC07-D669-B96B86116674}"/>
                </a:ext>
              </a:extLst>
            </p:cNvPr>
            <p:cNvSpPr txBox="1"/>
            <p:nvPr/>
          </p:nvSpPr>
          <p:spPr>
            <a:xfrm>
              <a:off x="7663594" y="6241949"/>
              <a:ext cx="666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S. </a:t>
              </a:r>
              <a:r>
                <a:rPr lang="en-US" altLang="zh-CN" sz="1400" dirty="0" err="1">
                  <a:solidFill>
                    <a:schemeClr val="bg1">
                      <a:lumMod val="75000"/>
                    </a:schemeClr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Kasica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, C. </a:t>
              </a:r>
              <a:r>
                <a:rPr lang="en-US" altLang="zh-CN" sz="1400" dirty="0" err="1">
                  <a:solidFill>
                    <a:schemeClr val="bg1">
                      <a:lumMod val="75000"/>
                    </a:schemeClr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Berret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, and T. </a:t>
              </a:r>
              <a:r>
                <a:rPr lang="en-US" altLang="zh-CN" sz="1400" dirty="0" err="1">
                  <a:solidFill>
                    <a:schemeClr val="bg1">
                      <a:lumMod val="75000"/>
                    </a:schemeClr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Munzner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. Table Scraps: An actionable framework for multi-table data wrangling from an artifact study of computational journalism. IEEE TVCG, 2021.</a:t>
              </a:r>
              <a:endParaRPr lang="en-HK" altLang="zh-CN" sz="1400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D386705-FB0E-A079-D5B8-2838CD3B9CB4}"/>
                </a:ext>
              </a:extLst>
            </p:cNvPr>
            <p:cNvSpPr txBox="1"/>
            <p:nvPr/>
          </p:nvSpPr>
          <p:spPr>
            <a:xfrm>
              <a:off x="9411539" y="5638800"/>
              <a:ext cx="3241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29AE0"/>
                  </a:solidFill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15 high-level transformations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CE2CA7F-5E4E-7548-D1A8-C0952350457F}"/>
                </a:ext>
              </a:extLst>
            </p:cNvPr>
            <p:cNvCxnSpPr>
              <a:cxnSpLocks/>
              <a:stCxn id="17" idx="2"/>
              <a:endCxn id="45" idx="0"/>
            </p:cNvCxnSpPr>
            <p:nvPr/>
          </p:nvCxnSpPr>
          <p:spPr bwMode="auto">
            <a:xfrm flipH="1">
              <a:off x="9472204" y="2722922"/>
              <a:ext cx="1523725" cy="4284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3D145C1-E942-8290-3381-5F9D369057E5}"/>
                </a:ext>
              </a:extLst>
            </p:cNvPr>
            <p:cNvCxnSpPr>
              <a:cxnSpLocks/>
              <a:stCxn id="17" idx="2"/>
              <a:endCxn id="48" idx="0"/>
            </p:cNvCxnSpPr>
            <p:nvPr/>
          </p:nvCxnSpPr>
          <p:spPr bwMode="auto">
            <a:xfrm>
              <a:off x="10995929" y="2722922"/>
              <a:ext cx="1600758" cy="4284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CC889F3-6B04-3624-E633-6EFC2F81B12C}"/>
                </a:ext>
              </a:extLst>
            </p:cNvPr>
            <p:cNvSpPr/>
            <p:nvPr/>
          </p:nvSpPr>
          <p:spPr bwMode="auto">
            <a:xfrm>
              <a:off x="8276691" y="3151412"/>
              <a:ext cx="2391026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Operation categories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17FFF5C-D5AA-3410-B2B9-1B8F6E972746}"/>
                </a:ext>
              </a:extLst>
            </p:cNvPr>
            <p:cNvSpPr/>
            <p:nvPr/>
          </p:nvSpPr>
          <p:spPr bwMode="auto">
            <a:xfrm>
              <a:off x="11401174" y="3151412"/>
              <a:ext cx="2391026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Data object types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9F45B79-6D57-C9C8-1A85-18A5204533E8}"/>
                </a:ext>
              </a:extLst>
            </p:cNvPr>
            <p:cNvSpPr/>
            <p:nvPr/>
          </p:nvSpPr>
          <p:spPr bwMode="auto">
            <a:xfrm>
              <a:off x="8276691" y="3555221"/>
              <a:ext cx="2391026" cy="152856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Create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Delete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Transform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Separate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Combine</a:t>
              </a:r>
              <a:endParaRPr lang="zh-CN" altLang="en-US" sz="18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5937F48-0221-F527-4FE3-A493A5E6DC4C}"/>
                </a:ext>
              </a:extLst>
            </p:cNvPr>
            <p:cNvSpPr/>
            <p:nvPr/>
          </p:nvSpPr>
          <p:spPr bwMode="auto">
            <a:xfrm>
              <a:off x="11397018" y="3551521"/>
              <a:ext cx="2391026" cy="152666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Tables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Columns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800" dirty="0"/>
                <a:t>Rows</a:t>
              </a: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5F666728-42C7-3ACF-DC80-F26EBF11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10879967" y="4129348"/>
              <a:ext cx="304800" cy="304800"/>
            </a:xfrm>
            <a:prstGeom prst="rect">
              <a:avLst/>
            </a:prstGeom>
          </p:spPr>
        </p:pic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2E380DA9-2AB1-F582-011B-DA1ACE7797A3}"/>
                </a:ext>
              </a:extLst>
            </p:cNvPr>
            <p:cNvCxnSpPr>
              <a:cxnSpLocks/>
              <a:endCxn id="4" idx="0"/>
            </p:cNvCxnSpPr>
            <p:nvPr/>
          </p:nvCxnSpPr>
          <p:spPr bwMode="auto">
            <a:xfrm>
              <a:off x="11032368" y="5078188"/>
              <a:ext cx="0" cy="56061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8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5566B6E8-D7C3-06B0-86FC-01DD0FD0DEBA}"/>
              </a:ext>
            </a:extLst>
          </p:cNvPr>
          <p:cNvSpPr/>
          <p:nvPr/>
        </p:nvSpPr>
        <p:spPr bwMode="auto">
          <a:xfrm>
            <a:off x="533401" y="6267023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A92256F-367F-73C7-142A-60DF81DA1231}"/>
              </a:ext>
            </a:extLst>
          </p:cNvPr>
          <p:cNvSpPr/>
          <p:nvPr/>
        </p:nvSpPr>
        <p:spPr bwMode="auto">
          <a:xfrm>
            <a:off x="533400" y="4184540"/>
            <a:ext cx="2971797" cy="514777"/>
          </a:xfrm>
          <a:prstGeom prst="homePlate">
            <a:avLst>
              <a:gd name="adj" fmla="val 61487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CD5535B-2E1C-B7AF-E657-0CB2E1DA4B42}"/>
              </a:ext>
            </a:extLst>
          </p:cNvPr>
          <p:cNvSpPr/>
          <p:nvPr/>
        </p:nvSpPr>
        <p:spPr bwMode="auto">
          <a:xfrm>
            <a:off x="533402" y="2102057"/>
            <a:ext cx="2661949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CC84857-421A-5011-2D53-565E8B39DEE6}"/>
              </a:ext>
            </a:extLst>
          </p:cNvPr>
          <p:cNvSpPr txBox="1"/>
          <p:nvPr/>
        </p:nvSpPr>
        <p:spPr>
          <a:xfrm>
            <a:off x="4368984" y="3370851"/>
            <a:ext cx="2021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SF Pro Display" pitchFamily="2" charset="0"/>
              </a:rPr>
              <a:t>C</a:t>
            </a:r>
            <a:r>
              <a:rPr lang="en-US" altLang="zh-CN" sz="2200" b="1" baseline="-25000" dirty="0">
                <a:latin typeface="SF Pro Display" pitchFamily="2" charset="0"/>
              </a:rPr>
              <a:t>2 </a:t>
            </a:r>
            <a:r>
              <a:rPr lang="en-US" altLang="zh-CN" sz="2200" b="1" dirty="0">
                <a:latin typeface="SF Pro Display" pitchFamily="2" charset="0"/>
              </a:rPr>
              <a:t>, C</a:t>
            </a:r>
            <a:r>
              <a:rPr lang="en-US" altLang="zh-CN" sz="2200" b="1" baseline="-25000" dirty="0">
                <a:latin typeface="SF Pro Display" pitchFamily="2" charset="0"/>
              </a:rPr>
              <a:t>3 </a:t>
            </a:r>
            <a:r>
              <a:rPr lang="en-US" altLang="zh-CN" sz="2200" b="1" dirty="0">
                <a:latin typeface="SF Pro Display" pitchFamily="2" charset="0"/>
              </a:rPr>
              <a:t>, C</a:t>
            </a:r>
            <a:r>
              <a:rPr lang="en-US" altLang="zh-CN" sz="2200" b="1" baseline="-25000" dirty="0">
                <a:latin typeface="SF Pro Display" pitchFamily="2" charset="0"/>
              </a:rPr>
              <a:t>5</a:t>
            </a:r>
            <a:r>
              <a:rPr lang="en-US" altLang="zh-CN" sz="2200" b="1" dirty="0">
                <a:latin typeface="SF Pro Display" pitchFamily="2" charset="0"/>
              </a:rPr>
              <a:t> , …</a:t>
            </a:r>
            <a:endParaRPr lang="en-US" sz="2200" b="1" baseline="-25000" dirty="0">
              <a:latin typeface="SF Pro Display" pitchFamily="2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8B60E5C-5AF4-6587-AAEC-10120EA3B0C9}"/>
              </a:ext>
            </a:extLst>
          </p:cNvPr>
          <p:cNvGrpSpPr/>
          <p:nvPr/>
        </p:nvGrpSpPr>
        <p:grpSpPr>
          <a:xfrm>
            <a:off x="4114800" y="2438400"/>
            <a:ext cx="2514600" cy="4114800"/>
            <a:chOff x="4419600" y="2667000"/>
            <a:chExt cx="2813768" cy="41148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0090D2C-76B6-A9C5-F763-E285DA22ACB0}"/>
                </a:ext>
              </a:extLst>
            </p:cNvPr>
            <p:cNvSpPr/>
            <p:nvPr/>
          </p:nvSpPr>
          <p:spPr bwMode="auto">
            <a:xfrm>
              <a:off x="4419601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Characteristic Set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ACC4E6F-126C-6755-4582-F7067EAF034F}"/>
                </a:ext>
              </a:extLst>
            </p:cNvPr>
            <p:cNvSpPr/>
            <p:nvPr/>
          </p:nvSpPr>
          <p:spPr bwMode="auto">
            <a:xfrm>
              <a:off x="4419600" y="3070810"/>
              <a:ext cx="2813767" cy="3710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endParaRPr lang="zh-CN" altLang="en-US" sz="1800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E6084619-E03D-08A5-379E-0E55F5726D7B}"/>
              </a:ext>
            </a:extLst>
          </p:cNvPr>
          <p:cNvSpPr txBox="1"/>
          <p:nvPr/>
        </p:nvSpPr>
        <p:spPr>
          <a:xfrm>
            <a:off x="4368984" y="4224537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4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16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23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 , …</a:t>
            </a:r>
            <a:endParaRPr lang="en-US" sz="2200" baseline="-25000" dirty="0">
              <a:solidFill>
                <a:srgbClr val="BFBFBF"/>
              </a:solidFill>
              <a:latin typeface="SF Pro Display" pitchFamily="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A9F386-D733-C36C-F3DC-BBC0E8E32A32}"/>
              </a:ext>
            </a:extLst>
          </p:cNvPr>
          <p:cNvSpPr txBox="1"/>
          <p:nvPr/>
        </p:nvSpPr>
        <p:spPr>
          <a:xfrm>
            <a:off x="4368984" y="5078223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6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36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48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 , …</a:t>
            </a:r>
            <a:endParaRPr lang="en-US" sz="2200" baseline="-25000" dirty="0">
              <a:solidFill>
                <a:srgbClr val="BFBFBF"/>
              </a:solidFill>
              <a:latin typeface="SF Pro Display" pitchFamily="2" charset="0"/>
            </a:endParaRPr>
          </a:p>
        </p:txBody>
      </p:sp>
      <p:pic>
        <p:nvPicPr>
          <p:cNvPr id="57" name="!!cs">
            <a:extLst>
              <a:ext uri="{FF2B5EF4-FFF2-40B4-BE49-F238E27FC236}">
                <a16:creationId xmlns:a16="http://schemas.microsoft.com/office/drawing/2014/main" id="{A43BE418-4C49-6B30-0680-199030960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151195" y="5901924"/>
            <a:ext cx="457200" cy="457200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3045A93-1EEC-1673-D7A2-D30B5810C769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 rot="16200000" flipH="1">
            <a:off x="645223" y="4739894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B4151BA-742C-B3CA-567A-01FF239859C9}"/>
              </a:ext>
            </a:extLst>
          </p:cNvPr>
          <p:cNvSpPr/>
          <p:nvPr/>
        </p:nvSpPr>
        <p:spPr bwMode="auto">
          <a:xfrm>
            <a:off x="990600" y="4905820"/>
            <a:ext cx="2204751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Characteristic-Based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01A6473-4B64-D317-CDF2-D8854AA262C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B2736F8F-4A1F-0329-97F0-9DA6D3F35729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2415129B-5C86-ABB8-D8D9-552F8728F605}"/>
              </a:ext>
            </a:extLst>
          </p:cNvPr>
          <p:cNvSpPr/>
          <p:nvPr/>
        </p:nvSpPr>
        <p:spPr bwMode="auto">
          <a:xfrm>
            <a:off x="979689" y="3420000"/>
            <a:ext cx="2215662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Detect Characteristics 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465C0E5-8FC9-FCEA-D4E9-73A666B238D8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rot="16200000" flipH="1">
            <a:off x="327305" y="2947066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E84A0158-EF9A-8602-223C-3FC8FBD4B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322389"/>
              </p:ext>
            </p:extLst>
          </p:nvPr>
        </p:nvGraphicFramePr>
        <p:xfrm>
          <a:off x="7211808" y="4609900"/>
          <a:ext cx="5410202" cy="1943300"/>
        </p:xfrm>
        <a:graphic>
          <a:graphicData uri="http://schemas.openxmlformats.org/drawingml/2006/table">
            <a:tbl>
              <a:tblPr firstRow="1" bandRow="1"/>
              <a:tblGrid>
                <a:gridCol w="1724992">
                  <a:extLst>
                    <a:ext uri="{9D8B030D-6E8A-4147-A177-3AD203B41FA5}">
                      <a16:colId xmlns:a16="http://schemas.microsoft.com/office/drawing/2014/main" val="3919803964"/>
                    </a:ext>
                  </a:extLst>
                </a:gridCol>
                <a:gridCol w="1254540">
                  <a:extLst>
                    <a:ext uri="{9D8B030D-6E8A-4147-A177-3AD203B41FA5}">
                      <a16:colId xmlns:a16="http://schemas.microsoft.com/office/drawing/2014/main" val="2427612212"/>
                    </a:ext>
                  </a:extLst>
                </a:gridCol>
                <a:gridCol w="1332948">
                  <a:extLst>
                    <a:ext uri="{9D8B030D-6E8A-4147-A177-3AD203B41FA5}">
                      <a16:colId xmlns:a16="http://schemas.microsoft.com/office/drawing/2014/main" val="3759020556"/>
                    </a:ext>
                  </a:extLst>
                </a:gridCol>
                <a:gridCol w="1097722">
                  <a:extLst>
                    <a:ext uri="{9D8B030D-6E8A-4147-A177-3AD203B41FA5}">
                      <a16:colId xmlns:a16="http://schemas.microsoft.com/office/drawing/2014/main" val="2755130640"/>
                    </a:ext>
                  </a:extLst>
                </a:gridCol>
              </a:tblGrid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Transformation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Inevitable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Impossible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Possible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26267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1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1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3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6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9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188749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5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1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7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2975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3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5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8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1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63205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69593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A23F11C9-8966-C047-A6E7-8493490A4269}"/>
              </a:ext>
            </a:extLst>
          </p:cNvPr>
          <p:cNvSpPr txBox="1"/>
          <p:nvPr/>
        </p:nvSpPr>
        <p:spPr>
          <a:xfrm>
            <a:off x="9269135" y="4090086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/>
                <a:ea typeface="SF Pro Display" pitchFamily="2" charset="0"/>
                <a:cs typeface="SF Pro Display" pitchFamily="2" charset="0"/>
              </a:rPr>
              <a:t>Mapping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4A27969-78CF-AA25-A216-CB0C5283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9575" y="2438400"/>
            <a:ext cx="6835025" cy="1494065"/>
          </a:xfrm>
        </p:spPr>
        <p:txBody>
          <a:bodyPr/>
          <a:lstStyle/>
          <a:p>
            <a:pPr marL="0" indent="0" defTabSz="720000">
              <a:buNone/>
            </a:pPr>
            <a:r>
              <a:rPr lang="en-US" altLang="zh-CN" sz="2200" dirty="0"/>
              <a:t>Two Strategies: filter out transformations whose</a:t>
            </a:r>
          </a:p>
          <a:p>
            <a:pPr marL="838200" lvl="1" indent="-457200" defTabSz="720000">
              <a:buFont typeface="+mj-lt"/>
              <a:buAutoNum type="arabicPeriod"/>
            </a:pPr>
            <a:r>
              <a:rPr lang="en-US" altLang="zh-CN" sz="2000" dirty="0">
                <a:solidFill>
                  <a:srgbClr val="76B6F2"/>
                </a:solidFill>
              </a:rPr>
              <a:t>inevitable</a:t>
            </a:r>
            <a:r>
              <a:rPr lang="en-US" altLang="zh-CN" sz="2000" dirty="0"/>
              <a:t> set is not a subset of the characteristic set</a:t>
            </a:r>
          </a:p>
          <a:p>
            <a:pPr marL="838200" lvl="1" indent="-457200" defTabSz="7200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dirty="0">
                <a:solidFill>
                  <a:srgbClr val="76B6F2"/>
                </a:solidFill>
              </a:rPr>
              <a:t>impossible</a:t>
            </a:r>
            <a:r>
              <a:rPr lang="en-US" altLang="zh-CN" sz="2000" dirty="0"/>
              <a:t> set intersects the characteristic set</a:t>
            </a:r>
            <a:endParaRPr lang="zh-CN" altLang="en-US" sz="2000" dirty="0">
              <a:solidFill>
                <a:srgbClr val="76B6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5566B6E8-D7C3-06B0-86FC-01DD0FD0DEBA}"/>
              </a:ext>
            </a:extLst>
          </p:cNvPr>
          <p:cNvSpPr/>
          <p:nvPr/>
        </p:nvSpPr>
        <p:spPr bwMode="auto">
          <a:xfrm>
            <a:off x="533401" y="6267023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A92256F-367F-73C7-142A-60DF81DA1231}"/>
              </a:ext>
            </a:extLst>
          </p:cNvPr>
          <p:cNvSpPr/>
          <p:nvPr/>
        </p:nvSpPr>
        <p:spPr bwMode="auto">
          <a:xfrm>
            <a:off x="533400" y="4184540"/>
            <a:ext cx="2971797" cy="514777"/>
          </a:xfrm>
          <a:prstGeom prst="homePlate">
            <a:avLst>
              <a:gd name="adj" fmla="val 61487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CD5535B-2E1C-B7AF-E657-0CB2E1DA4B42}"/>
              </a:ext>
            </a:extLst>
          </p:cNvPr>
          <p:cNvSpPr/>
          <p:nvPr/>
        </p:nvSpPr>
        <p:spPr bwMode="auto">
          <a:xfrm>
            <a:off x="533402" y="2102057"/>
            <a:ext cx="2661949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CC84857-421A-5011-2D53-565E8B39DEE6}"/>
              </a:ext>
            </a:extLst>
          </p:cNvPr>
          <p:cNvSpPr txBox="1"/>
          <p:nvPr/>
        </p:nvSpPr>
        <p:spPr>
          <a:xfrm>
            <a:off x="4368984" y="3370851"/>
            <a:ext cx="2021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SF Pro Display" pitchFamily="2" charset="0"/>
              </a:rPr>
              <a:t>C</a:t>
            </a:r>
            <a:r>
              <a:rPr lang="en-US" altLang="zh-CN" sz="2200" b="1" baseline="-25000" dirty="0">
                <a:latin typeface="SF Pro Display" pitchFamily="2" charset="0"/>
              </a:rPr>
              <a:t>2 </a:t>
            </a:r>
            <a:r>
              <a:rPr lang="en-US" altLang="zh-CN" sz="2200" b="1" dirty="0">
                <a:latin typeface="SF Pro Display" pitchFamily="2" charset="0"/>
              </a:rPr>
              <a:t>, C</a:t>
            </a:r>
            <a:r>
              <a:rPr lang="en-US" altLang="zh-CN" sz="2200" b="1" baseline="-25000" dirty="0">
                <a:latin typeface="SF Pro Display" pitchFamily="2" charset="0"/>
              </a:rPr>
              <a:t>3 </a:t>
            </a:r>
            <a:r>
              <a:rPr lang="en-US" altLang="zh-CN" sz="2200" b="1" dirty="0">
                <a:latin typeface="SF Pro Display" pitchFamily="2" charset="0"/>
              </a:rPr>
              <a:t>, C</a:t>
            </a:r>
            <a:r>
              <a:rPr lang="en-US" altLang="zh-CN" sz="2200" b="1" baseline="-25000" dirty="0">
                <a:latin typeface="SF Pro Display" pitchFamily="2" charset="0"/>
              </a:rPr>
              <a:t>5</a:t>
            </a:r>
            <a:r>
              <a:rPr lang="en-US" altLang="zh-CN" sz="2200" b="1" dirty="0">
                <a:latin typeface="SF Pro Display" pitchFamily="2" charset="0"/>
              </a:rPr>
              <a:t> , …</a:t>
            </a:r>
            <a:endParaRPr lang="en-US" sz="2200" b="1" baseline="-25000" dirty="0">
              <a:latin typeface="SF Pro Display" pitchFamily="2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8B60E5C-5AF4-6587-AAEC-10120EA3B0C9}"/>
              </a:ext>
            </a:extLst>
          </p:cNvPr>
          <p:cNvGrpSpPr/>
          <p:nvPr/>
        </p:nvGrpSpPr>
        <p:grpSpPr>
          <a:xfrm>
            <a:off x="4114800" y="2438400"/>
            <a:ext cx="2514600" cy="4114800"/>
            <a:chOff x="4419600" y="2667000"/>
            <a:chExt cx="2813768" cy="41148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0090D2C-76B6-A9C5-F763-E285DA22ACB0}"/>
                </a:ext>
              </a:extLst>
            </p:cNvPr>
            <p:cNvSpPr/>
            <p:nvPr/>
          </p:nvSpPr>
          <p:spPr bwMode="auto">
            <a:xfrm>
              <a:off x="4419601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Characteristic Set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ACC4E6F-126C-6755-4582-F7067EAF034F}"/>
                </a:ext>
              </a:extLst>
            </p:cNvPr>
            <p:cNvSpPr/>
            <p:nvPr/>
          </p:nvSpPr>
          <p:spPr bwMode="auto">
            <a:xfrm>
              <a:off x="4419600" y="3070810"/>
              <a:ext cx="2813767" cy="3710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endParaRPr lang="zh-CN" altLang="en-US" sz="1800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E6084619-E03D-08A5-379E-0E55F5726D7B}"/>
              </a:ext>
            </a:extLst>
          </p:cNvPr>
          <p:cNvSpPr txBox="1"/>
          <p:nvPr/>
        </p:nvSpPr>
        <p:spPr>
          <a:xfrm>
            <a:off x="4368984" y="4224537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4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16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23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 , …</a:t>
            </a:r>
            <a:endParaRPr lang="en-US" sz="2200" baseline="-25000" dirty="0">
              <a:solidFill>
                <a:srgbClr val="BFBFBF"/>
              </a:solidFill>
              <a:latin typeface="SF Pro Display" pitchFamily="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A9F386-D733-C36C-F3DC-BBC0E8E32A32}"/>
              </a:ext>
            </a:extLst>
          </p:cNvPr>
          <p:cNvSpPr txBox="1"/>
          <p:nvPr/>
        </p:nvSpPr>
        <p:spPr>
          <a:xfrm>
            <a:off x="4368984" y="5078223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6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36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48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 , …</a:t>
            </a:r>
            <a:endParaRPr lang="en-US" sz="2200" baseline="-25000" dirty="0">
              <a:solidFill>
                <a:srgbClr val="BFBFBF"/>
              </a:solidFill>
              <a:latin typeface="SF Pro Display" pitchFamily="2" charset="0"/>
            </a:endParaRPr>
          </a:p>
        </p:txBody>
      </p:sp>
      <p:pic>
        <p:nvPicPr>
          <p:cNvPr id="57" name="!!cs">
            <a:extLst>
              <a:ext uri="{FF2B5EF4-FFF2-40B4-BE49-F238E27FC236}">
                <a16:creationId xmlns:a16="http://schemas.microsoft.com/office/drawing/2014/main" id="{A43BE418-4C49-6B30-0680-199030960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151195" y="5901924"/>
            <a:ext cx="457200" cy="457200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3045A93-1EEC-1673-D7A2-D30B5810C769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 rot="16200000" flipH="1">
            <a:off x="645223" y="4739894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B4151BA-742C-B3CA-567A-01FF239859C9}"/>
              </a:ext>
            </a:extLst>
          </p:cNvPr>
          <p:cNvSpPr/>
          <p:nvPr/>
        </p:nvSpPr>
        <p:spPr bwMode="auto">
          <a:xfrm>
            <a:off x="990600" y="4905820"/>
            <a:ext cx="2204751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Characteristic-Based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01A6473-4B64-D317-CDF2-D8854AA262C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B2736F8F-4A1F-0329-97F0-9DA6D3F35729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2415129B-5C86-ABB8-D8D9-552F8728F605}"/>
              </a:ext>
            </a:extLst>
          </p:cNvPr>
          <p:cNvSpPr/>
          <p:nvPr/>
        </p:nvSpPr>
        <p:spPr bwMode="auto">
          <a:xfrm>
            <a:off x="979689" y="3420000"/>
            <a:ext cx="2215662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Detect Characteristics 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465C0E5-8FC9-FCEA-D4E9-73A666B238D8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rot="16200000" flipH="1">
            <a:off x="327305" y="2947066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E84A0158-EF9A-8602-223C-3FC8FBD4B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04273"/>
              </p:ext>
            </p:extLst>
          </p:nvPr>
        </p:nvGraphicFramePr>
        <p:xfrm>
          <a:off x="7211808" y="4609900"/>
          <a:ext cx="5410202" cy="1943300"/>
        </p:xfrm>
        <a:graphic>
          <a:graphicData uri="http://schemas.openxmlformats.org/drawingml/2006/table">
            <a:tbl>
              <a:tblPr firstRow="1" bandRow="1"/>
              <a:tblGrid>
                <a:gridCol w="1724992">
                  <a:extLst>
                    <a:ext uri="{9D8B030D-6E8A-4147-A177-3AD203B41FA5}">
                      <a16:colId xmlns:a16="http://schemas.microsoft.com/office/drawing/2014/main" val="3919803964"/>
                    </a:ext>
                  </a:extLst>
                </a:gridCol>
                <a:gridCol w="1254540">
                  <a:extLst>
                    <a:ext uri="{9D8B030D-6E8A-4147-A177-3AD203B41FA5}">
                      <a16:colId xmlns:a16="http://schemas.microsoft.com/office/drawing/2014/main" val="2427612212"/>
                    </a:ext>
                  </a:extLst>
                </a:gridCol>
                <a:gridCol w="1332948">
                  <a:extLst>
                    <a:ext uri="{9D8B030D-6E8A-4147-A177-3AD203B41FA5}">
                      <a16:colId xmlns:a16="http://schemas.microsoft.com/office/drawing/2014/main" val="3759020556"/>
                    </a:ext>
                  </a:extLst>
                </a:gridCol>
                <a:gridCol w="1097722">
                  <a:extLst>
                    <a:ext uri="{9D8B030D-6E8A-4147-A177-3AD203B41FA5}">
                      <a16:colId xmlns:a16="http://schemas.microsoft.com/office/drawing/2014/main" val="2755130640"/>
                    </a:ext>
                  </a:extLst>
                </a:gridCol>
              </a:tblGrid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Transformation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Inevitable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Impossible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Possible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26267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1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highlight>
                            <a:srgbClr val="FBC01E"/>
                          </a:highlight>
                        </a:rPr>
                        <a:t>C</a:t>
                      </a:r>
                      <a:r>
                        <a:rPr lang="en-US" altLang="zh-CN" sz="1800" baseline="-25000" dirty="0">
                          <a:highlight>
                            <a:srgbClr val="FBC01E"/>
                          </a:highlight>
                        </a:rPr>
                        <a:t>1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3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6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9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188749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5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1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7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2975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3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5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8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1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63205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69593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A23F11C9-8966-C047-A6E7-8493490A4269}"/>
              </a:ext>
            </a:extLst>
          </p:cNvPr>
          <p:cNvSpPr txBox="1"/>
          <p:nvPr/>
        </p:nvSpPr>
        <p:spPr>
          <a:xfrm>
            <a:off x="9269135" y="4090086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/>
                <a:ea typeface="SF Pro Display" pitchFamily="2" charset="0"/>
                <a:cs typeface="SF Pro Display" pitchFamily="2" charset="0"/>
              </a:rPr>
              <a:t>Mapping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47F4660D-1591-FF0F-7905-8DD479B55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5973" y="5046600"/>
            <a:ext cx="285750" cy="2857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2798B5-337C-783D-CE59-FC70464A823A}"/>
              </a:ext>
            </a:extLst>
          </p:cNvPr>
          <p:cNvSpPr txBox="1"/>
          <p:nvPr/>
        </p:nvSpPr>
        <p:spPr>
          <a:xfrm>
            <a:off x="12816175" y="4989420"/>
            <a:ext cx="1230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/>
                <a:ea typeface="SF Pro Display" pitchFamily="2" charset="0"/>
                <a:cs typeface="SF Pro Display" pitchFamily="2" charset="0"/>
              </a:rPr>
              <a:t>Strategy 1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81E439DD-F417-5535-D393-A84F955EA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9575" y="2438400"/>
            <a:ext cx="6835025" cy="1494065"/>
          </a:xfrm>
        </p:spPr>
        <p:txBody>
          <a:bodyPr/>
          <a:lstStyle/>
          <a:p>
            <a:pPr marL="0" indent="0" defTabSz="720000">
              <a:buNone/>
            </a:pPr>
            <a:r>
              <a:rPr lang="en-US" altLang="zh-CN" sz="2200" dirty="0"/>
              <a:t>Two Strategies: filter out transformations whose</a:t>
            </a:r>
          </a:p>
          <a:p>
            <a:pPr marL="838200" lvl="1" indent="-457200" defTabSz="720000">
              <a:buFont typeface="+mj-lt"/>
              <a:buAutoNum type="arabicPeriod"/>
            </a:pPr>
            <a:r>
              <a:rPr lang="en-US" altLang="zh-CN" sz="2000" dirty="0">
                <a:solidFill>
                  <a:srgbClr val="76B6F2"/>
                </a:solidFill>
              </a:rPr>
              <a:t>inevitable</a:t>
            </a:r>
            <a:r>
              <a:rPr lang="en-US" altLang="zh-CN" sz="2000" dirty="0"/>
              <a:t> set is not a subset of the characteristic set</a:t>
            </a:r>
          </a:p>
          <a:p>
            <a:pPr marL="838200" lvl="1" indent="-457200" defTabSz="7200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dirty="0">
                <a:solidFill>
                  <a:srgbClr val="76B6F2"/>
                </a:solidFill>
              </a:rPr>
              <a:t>impossible</a:t>
            </a:r>
            <a:r>
              <a:rPr lang="en-US" altLang="zh-CN" sz="2000" dirty="0"/>
              <a:t> set intersects the characteristic set</a:t>
            </a:r>
            <a:endParaRPr lang="zh-CN" altLang="en-US" sz="2000" dirty="0">
              <a:solidFill>
                <a:srgbClr val="76B6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5566B6E8-D7C3-06B0-86FC-01DD0FD0DEBA}"/>
              </a:ext>
            </a:extLst>
          </p:cNvPr>
          <p:cNvSpPr/>
          <p:nvPr/>
        </p:nvSpPr>
        <p:spPr bwMode="auto">
          <a:xfrm>
            <a:off x="533401" y="6267023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A92256F-367F-73C7-142A-60DF81DA1231}"/>
              </a:ext>
            </a:extLst>
          </p:cNvPr>
          <p:cNvSpPr/>
          <p:nvPr/>
        </p:nvSpPr>
        <p:spPr bwMode="auto">
          <a:xfrm>
            <a:off x="533400" y="4184540"/>
            <a:ext cx="2971797" cy="514777"/>
          </a:xfrm>
          <a:prstGeom prst="homePlate">
            <a:avLst>
              <a:gd name="adj" fmla="val 61487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CD5535B-2E1C-B7AF-E657-0CB2E1DA4B42}"/>
              </a:ext>
            </a:extLst>
          </p:cNvPr>
          <p:cNvSpPr/>
          <p:nvPr/>
        </p:nvSpPr>
        <p:spPr bwMode="auto">
          <a:xfrm>
            <a:off x="533402" y="2102057"/>
            <a:ext cx="2661949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CC84857-421A-5011-2D53-565E8B39DEE6}"/>
              </a:ext>
            </a:extLst>
          </p:cNvPr>
          <p:cNvSpPr txBox="1"/>
          <p:nvPr/>
        </p:nvSpPr>
        <p:spPr>
          <a:xfrm>
            <a:off x="4368984" y="3370851"/>
            <a:ext cx="2021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SF Pro Display" pitchFamily="2" charset="0"/>
              </a:rPr>
              <a:t>C</a:t>
            </a:r>
            <a:r>
              <a:rPr lang="en-US" altLang="zh-CN" sz="2200" b="1" baseline="-25000" dirty="0">
                <a:latin typeface="SF Pro Display" pitchFamily="2" charset="0"/>
              </a:rPr>
              <a:t>2 </a:t>
            </a:r>
            <a:r>
              <a:rPr lang="en-US" altLang="zh-CN" sz="2200" b="1" dirty="0">
                <a:latin typeface="SF Pro Display" pitchFamily="2" charset="0"/>
              </a:rPr>
              <a:t>, C</a:t>
            </a:r>
            <a:r>
              <a:rPr lang="en-US" altLang="zh-CN" sz="2200" b="1" baseline="-25000" dirty="0">
                <a:latin typeface="SF Pro Display" pitchFamily="2" charset="0"/>
              </a:rPr>
              <a:t>3 </a:t>
            </a:r>
            <a:r>
              <a:rPr lang="en-US" altLang="zh-CN" sz="2200" b="1" dirty="0">
                <a:latin typeface="SF Pro Display" pitchFamily="2" charset="0"/>
              </a:rPr>
              <a:t>, C</a:t>
            </a:r>
            <a:r>
              <a:rPr lang="en-US" altLang="zh-CN" sz="2200" b="1" baseline="-25000" dirty="0">
                <a:latin typeface="SF Pro Display" pitchFamily="2" charset="0"/>
              </a:rPr>
              <a:t>5</a:t>
            </a:r>
            <a:r>
              <a:rPr lang="en-US" altLang="zh-CN" sz="2200" b="1" dirty="0">
                <a:latin typeface="SF Pro Display" pitchFamily="2" charset="0"/>
              </a:rPr>
              <a:t> , …</a:t>
            </a:r>
            <a:endParaRPr lang="en-US" sz="2200" b="1" baseline="-25000" dirty="0">
              <a:latin typeface="SF Pro Display" pitchFamily="2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8B60E5C-5AF4-6587-AAEC-10120EA3B0C9}"/>
              </a:ext>
            </a:extLst>
          </p:cNvPr>
          <p:cNvGrpSpPr/>
          <p:nvPr/>
        </p:nvGrpSpPr>
        <p:grpSpPr>
          <a:xfrm>
            <a:off x="4114800" y="2438400"/>
            <a:ext cx="2514600" cy="4114800"/>
            <a:chOff x="4419600" y="2667000"/>
            <a:chExt cx="2813768" cy="41148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0090D2C-76B6-A9C5-F763-E285DA22ACB0}"/>
                </a:ext>
              </a:extLst>
            </p:cNvPr>
            <p:cNvSpPr/>
            <p:nvPr/>
          </p:nvSpPr>
          <p:spPr bwMode="auto">
            <a:xfrm>
              <a:off x="4419601" y="2667000"/>
              <a:ext cx="2813767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F Pro Display"/>
                </a:rPr>
                <a:t>Characteristic Set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ACC4E6F-126C-6755-4582-F7067EAF034F}"/>
                </a:ext>
              </a:extLst>
            </p:cNvPr>
            <p:cNvSpPr/>
            <p:nvPr/>
          </p:nvSpPr>
          <p:spPr bwMode="auto">
            <a:xfrm>
              <a:off x="4419600" y="3070810"/>
              <a:ext cx="2813767" cy="371099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endParaRPr lang="zh-CN" altLang="en-US" sz="1800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E6084619-E03D-08A5-379E-0E55F5726D7B}"/>
              </a:ext>
            </a:extLst>
          </p:cNvPr>
          <p:cNvSpPr txBox="1"/>
          <p:nvPr/>
        </p:nvSpPr>
        <p:spPr>
          <a:xfrm>
            <a:off x="4368984" y="4224537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4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16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23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 , …</a:t>
            </a:r>
            <a:endParaRPr lang="en-US" sz="2200" baseline="-25000" dirty="0">
              <a:solidFill>
                <a:srgbClr val="BFBFBF"/>
              </a:solidFill>
              <a:latin typeface="SF Pro Display" pitchFamily="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A9F386-D733-C36C-F3DC-BBC0E8E32A32}"/>
              </a:ext>
            </a:extLst>
          </p:cNvPr>
          <p:cNvSpPr txBox="1"/>
          <p:nvPr/>
        </p:nvSpPr>
        <p:spPr>
          <a:xfrm>
            <a:off x="4368984" y="5078223"/>
            <a:ext cx="2108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6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36 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, C</a:t>
            </a:r>
            <a:r>
              <a:rPr lang="en-US" altLang="zh-CN" sz="2200" baseline="-25000" dirty="0">
                <a:solidFill>
                  <a:srgbClr val="BFBFBF"/>
                </a:solidFill>
                <a:latin typeface="SF Pro Display" pitchFamily="2" charset="0"/>
              </a:rPr>
              <a:t>48</a:t>
            </a:r>
            <a:r>
              <a:rPr lang="en-US" altLang="zh-CN" sz="2200" dirty="0">
                <a:solidFill>
                  <a:srgbClr val="BFBFBF"/>
                </a:solidFill>
                <a:latin typeface="SF Pro Display" pitchFamily="2" charset="0"/>
              </a:rPr>
              <a:t> , …</a:t>
            </a:r>
            <a:endParaRPr lang="en-US" sz="2200" baseline="-25000" dirty="0">
              <a:solidFill>
                <a:srgbClr val="BFBFBF"/>
              </a:solidFill>
              <a:latin typeface="SF Pro Display" pitchFamily="2" charset="0"/>
            </a:endParaRPr>
          </a:p>
        </p:txBody>
      </p:sp>
      <p:pic>
        <p:nvPicPr>
          <p:cNvPr id="57" name="!!cs">
            <a:extLst>
              <a:ext uri="{FF2B5EF4-FFF2-40B4-BE49-F238E27FC236}">
                <a16:creationId xmlns:a16="http://schemas.microsoft.com/office/drawing/2014/main" id="{A43BE418-4C49-6B30-0680-199030960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151195" y="5901924"/>
            <a:ext cx="457200" cy="457200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3045A93-1EEC-1673-D7A2-D30B5810C769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 rot="16200000" flipH="1">
            <a:off x="645223" y="4739894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B4151BA-742C-B3CA-567A-01FF239859C9}"/>
              </a:ext>
            </a:extLst>
          </p:cNvPr>
          <p:cNvSpPr/>
          <p:nvPr/>
        </p:nvSpPr>
        <p:spPr bwMode="auto">
          <a:xfrm>
            <a:off x="990600" y="4905820"/>
            <a:ext cx="2204751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Characteristic-Based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01A6473-4B64-D317-CDF2-D8854AA262C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B2736F8F-4A1F-0329-97F0-9DA6D3F35729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2415129B-5C86-ABB8-D8D9-552F8728F605}"/>
              </a:ext>
            </a:extLst>
          </p:cNvPr>
          <p:cNvSpPr/>
          <p:nvPr/>
        </p:nvSpPr>
        <p:spPr bwMode="auto">
          <a:xfrm>
            <a:off x="979689" y="3420000"/>
            <a:ext cx="2215662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Detect Characteristics 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465C0E5-8FC9-FCEA-D4E9-73A666B238D8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rot="16200000" flipH="1">
            <a:off x="327305" y="2947066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E84A0158-EF9A-8602-223C-3FC8FBD4B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37986"/>
              </p:ext>
            </p:extLst>
          </p:nvPr>
        </p:nvGraphicFramePr>
        <p:xfrm>
          <a:off x="7211808" y="4609900"/>
          <a:ext cx="5410202" cy="1943300"/>
        </p:xfrm>
        <a:graphic>
          <a:graphicData uri="http://schemas.openxmlformats.org/drawingml/2006/table">
            <a:tbl>
              <a:tblPr firstRow="1" bandRow="1"/>
              <a:tblGrid>
                <a:gridCol w="1724992">
                  <a:extLst>
                    <a:ext uri="{9D8B030D-6E8A-4147-A177-3AD203B41FA5}">
                      <a16:colId xmlns:a16="http://schemas.microsoft.com/office/drawing/2014/main" val="3919803964"/>
                    </a:ext>
                  </a:extLst>
                </a:gridCol>
                <a:gridCol w="1254540">
                  <a:extLst>
                    <a:ext uri="{9D8B030D-6E8A-4147-A177-3AD203B41FA5}">
                      <a16:colId xmlns:a16="http://schemas.microsoft.com/office/drawing/2014/main" val="2427612212"/>
                    </a:ext>
                  </a:extLst>
                </a:gridCol>
                <a:gridCol w="1332948">
                  <a:extLst>
                    <a:ext uri="{9D8B030D-6E8A-4147-A177-3AD203B41FA5}">
                      <a16:colId xmlns:a16="http://schemas.microsoft.com/office/drawing/2014/main" val="3759020556"/>
                    </a:ext>
                  </a:extLst>
                </a:gridCol>
                <a:gridCol w="1097722">
                  <a:extLst>
                    <a:ext uri="{9D8B030D-6E8A-4147-A177-3AD203B41FA5}">
                      <a16:colId xmlns:a16="http://schemas.microsoft.com/office/drawing/2014/main" val="2755130640"/>
                    </a:ext>
                  </a:extLst>
                </a:gridCol>
              </a:tblGrid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Transformation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Inevitable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Impossible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Possible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26267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1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highlight>
                            <a:srgbClr val="FBC01E"/>
                          </a:highlight>
                        </a:rPr>
                        <a:t>C</a:t>
                      </a:r>
                      <a:r>
                        <a:rPr lang="en-US" altLang="zh-CN" sz="1800" baseline="-25000" dirty="0">
                          <a:highlight>
                            <a:srgbClr val="FBC01E"/>
                          </a:highlight>
                        </a:rPr>
                        <a:t>1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3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6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9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188749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5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1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7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2975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3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5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highlight>
                            <a:srgbClr val="FBC01E"/>
                          </a:highlight>
                        </a:rPr>
                        <a:t>C</a:t>
                      </a:r>
                      <a:r>
                        <a:rPr lang="en-US" altLang="zh-CN" sz="1800" baseline="-25000" dirty="0">
                          <a:highlight>
                            <a:srgbClr val="FBC01E"/>
                          </a:highlight>
                        </a:rPr>
                        <a:t>2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8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1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63205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69593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A23F11C9-8966-C047-A6E7-8493490A4269}"/>
              </a:ext>
            </a:extLst>
          </p:cNvPr>
          <p:cNvSpPr txBox="1"/>
          <p:nvPr/>
        </p:nvSpPr>
        <p:spPr>
          <a:xfrm>
            <a:off x="9269135" y="4090086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/>
                <a:ea typeface="SF Pro Display" pitchFamily="2" charset="0"/>
                <a:cs typeface="SF Pro Display" pitchFamily="2" charset="0"/>
              </a:rPr>
              <a:t>Mapping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47F4660D-1591-FF0F-7905-8DD479B55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5973" y="5046600"/>
            <a:ext cx="285750" cy="28575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1FEF528-DAD4-BD98-6FEF-AE3A9286C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5973" y="5824200"/>
            <a:ext cx="285750" cy="2857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1FDD98-E186-1623-21AF-0B04EC35F8DB}"/>
              </a:ext>
            </a:extLst>
          </p:cNvPr>
          <p:cNvSpPr txBox="1"/>
          <p:nvPr/>
        </p:nvSpPr>
        <p:spPr>
          <a:xfrm>
            <a:off x="12816175" y="4989420"/>
            <a:ext cx="1230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/>
                <a:ea typeface="SF Pro Display" pitchFamily="2" charset="0"/>
                <a:cs typeface="SF Pro Display" pitchFamily="2" charset="0"/>
              </a:rPr>
              <a:t>Strategy 1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8F9155-AF42-68A4-75E8-EC8FC745E714}"/>
              </a:ext>
            </a:extLst>
          </p:cNvPr>
          <p:cNvSpPr txBox="1"/>
          <p:nvPr/>
        </p:nvSpPr>
        <p:spPr>
          <a:xfrm>
            <a:off x="12816175" y="5767020"/>
            <a:ext cx="1230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/>
                <a:ea typeface="SF Pro Display" pitchFamily="2" charset="0"/>
                <a:cs typeface="SF Pro Display" pitchFamily="2" charset="0"/>
              </a:rPr>
              <a:t>Strategy 2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2B9F287B-41DF-C48B-3879-5A54DEDB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9575" y="2438400"/>
            <a:ext cx="6835025" cy="1494065"/>
          </a:xfrm>
        </p:spPr>
        <p:txBody>
          <a:bodyPr/>
          <a:lstStyle/>
          <a:p>
            <a:pPr marL="0" indent="0" defTabSz="720000">
              <a:buNone/>
            </a:pPr>
            <a:r>
              <a:rPr lang="en-US" altLang="zh-CN" sz="2200" dirty="0"/>
              <a:t>Two Strategies: filter out transformations whose</a:t>
            </a:r>
          </a:p>
          <a:p>
            <a:pPr marL="838200" lvl="1" indent="-457200" defTabSz="720000">
              <a:buFont typeface="+mj-lt"/>
              <a:buAutoNum type="arabicPeriod"/>
            </a:pPr>
            <a:r>
              <a:rPr lang="en-US" altLang="zh-CN" sz="2000" dirty="0">
                <a:solidFill>
                  <a:srgbClr val="76B6F2"/>
                </a:solidFill>
              </a:rPr>
              <a:t>inevitable</a:t>
            </a:r>
            <a:r>
              <a:rPr lang="en-US" altLang="zh-CN" sz="2000" dirty="0"/>
              <a:t> set is not a subset of the characteristic set</a:t>
            </a:r>
          </a:p>
          <a:p>
            <a:pPr marL="838200" lvl="1" indent="-457200" defTabSz="7200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dirty="0">
                <a:solidFill>
                  <a:srgbClr val="76B6F2"/>
                </a:solidFill>
              </a:rPr>
              <a:t>impossible</a:t>
            </a:r>
            <a:r>
              <a:rPr lang="en-US" altLang="zh-CN" sz="2000" dirty="0"/>
              <a:t> set intersects the characteristic set</a:t>
            </a:r>
            <a:endParaRPr lang="zh-CN" altLang="en-US" sz="2000" dirty="0">
              <a:solidFill>
                <a:srgbClr val="76B6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03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5566B6E8-D7C3-06B0-86FC-01DD0FD0DEBA}"/>
              </a:ext>
            </a:extLst>
          </p:cNvPr>
          <p:cNvSpPr/>
          <p:nvPr/>
        </p:nvSpPr>
        <p:spPr bwMode="auto">
          <a:xfrm>
            <a:off x="533401" y="6267023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A92256F-367F-73C7-142A-60DF81DA1231}"/>
              </a:ext>
            </a:extLst>
          </p:cNvPr>
          <p:cNvSpPr/>
          <p:nvPr/>
        </p:nvSpPr>
        <p:spPr bwMode="auto">
          <a:xfrm>
            <a:off x="533400" y="4184540"/>
            <a:ext cx="2971797" cy="514777"/>
          </a:xfrm>
          <a:prstGeom prst="homePlate">
            <a:avLst>
              <a:gd name="adj" fmla="val 61487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CD5535B-2E1C-B7AF-E657-0CB2E1DA4B42}"/>
              </a:ext>
            </a:extLst>
          </p:cNvPr>
          <p:cNvSpPr/>
          <p:nvPr/>
        </p:nvSpPr>
        <p:spPr bwMode="auto">
          <a:xfrm>
            <a:off x="533402" y="2102057"/>
            <a:ext cx="2661949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3045A93-1EEC-1673-D7A2-D30B5810C769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 rot="16200000" flipH="1">
            <a:off x="645223" y="4739894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B4151BA-742C-B3CA-567A-01FF239859C9}"/>
              </a:ext>
            </a:extLst>
          </p:cNvPr>
          <p:cNvSpPr/>
          <p:nvPr/>
        </p:nvSpPr>
        <p:spPr bwMode="auto">
          <a:xfrm>
            <a:off x="990600" y="4905820"/>
            <a:ext cx="2204751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Characteristic-Based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01A6473-4B64-D317-CDF2-D8854AA262C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B2736F8F-4A1F-0329-97F0-9DA6D3F35729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2415129B-5C86-ABB8-D8D9-552F8728F605}"/>
              </a:ext>
            </a:extLst>
          </p:cNvPr>
          <p:cNvSpPr/>
          <p:nvPr/>
        </p:nvSpPr>
        <p:spPr bwMode="auto">
          <a:xfrm>
            <a:off x="979689" y="3420000"/>
            <a:ext cx="2215662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Detect Characteristics 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465C0E5-8FC9-FCEA-D4E9-73A666B238D8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rot="16200000" flipH="1">
            <a:off x="327305" y="2947066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E84A0158-EF9A-8602-223C-3FC8FBD4B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51848"/>
              </p:ext>
            </p:extLst>
          </p:nvPr>
        </p:nvGraphicFramePr>
        <p:xfrm>
          <a:off x="4280647" y="5752900"/>
          <a:ext cx="5410202" cy="1943300"/>
        </p:xfrm>
        <a:graphic>
          <a:graphicData uri="http://schemas.openxmlformats.org/drawingml/2006/table">
            <a:tbl>
              <a:tblPr firstRow="1" bandRow="1"/>
              <a:tblGrid>
                <a:gridCol w="1724992">
                  <a:extLst>
                    <a:ext uri="{9D8B030D-6E8A-4147-A177-3AD203B41FA5}">
                      <a16:colId xmlns:a16="http://schemas.microsoft.com/office/drawing/2014/main" val="3919803964"/>
                    </a:ext>
                  </a:extLst>
                </a:gridCol>
                <a:gridCol w="1254540">
                  <a:extLst>
                    <a:ext uri="{9D8B030D-6E8A-4147-A177-3AD203B41FA5}">
                      <a16:colId xmlns:a16="http://schemas.microsoft.com/office/drawing/2014/main" val="2427612212"/>
                    </a:ext>
                  </a:extLst>
                </a:gridCol>
                <a:gridCol w="1332948">
                  <a:extLst>
                    <a:ext uri="{9D8B030D-6E8A-4147-A177-3AD203B41FA5}">
                      <a16:colId xmlns:a16="http://schemas.microsoft.com/office/drawing/2014/main" val="3759020556"/>
                    </a:ext>
                  </a:extLst>
                </a:gridCol>
                <a:gridCol w="1097722">
                  <a:extLst>
                    <a:ext uri="{9D8B030D-6E8A-4147-A177-3AD203B41FA5}">
                      <a16:colId xmlns:a16="http://schemas.microsoft.com/office/drawing/2014/main" val="2755130640"/>
                    </a:ext>
                  </a:extLst>
                </a:gridCol>
              </a:tblGrid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Transformation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Inevitable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Impossible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Possible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26267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1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highlight>
                            <a:srgbClr val="FBC01E"/>
                          </a:highlight>
                        </a:rPr>
                        <a:t>C</a:t>
                      </a:r>
                      <a:r>
                        <a:rPr lang="en-US" altLang="zh-CN" sz="1800" baseline="-25000" dirty="0">
                          <a:highlight>
                            <a:srgbClr val="FBC01E"/>
                          </a:highlight>
                        </a:rPr>
                        <a:t>1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3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6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9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188749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5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1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7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2975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marL="0" marR="0" lvl="0" indent="0" algn="ctr" defTabSz="21184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</a:t>
                      </a:r>
                      <a:r>
                        <a:rPr lang="en-US" altLang="zh-CN" sz="1800" baseline="-25000" dirty="0"/>
                        <a:t>3</a:t>
                      </a:r>
                      <a:endParaRPr lang="zh-CN" altLang="en-US" sz="1800" baseline="-250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5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highlight>
                            <a:srgbClr val="FBC01E"/>
                          </a:highlight>
                        </a:rPr>
                        <a:t>C</a:t>
                      </a:r>
                      <a:r>
                        <a:rPr lang="en-US" altLang="zh-CN" sz="1800" baseline="-25000" dirty="0">
                          <a:highlight>
                            <a:srgbClr val="FBC01E"/>
                          </a:highlight>
                        </a:rPr>
                        <a:t>2</a:t>
                      </a:r>
                      <a:r>
                        <a:rPr lang="en-US" altLang="zh-CN" sz="1800" dirty="0"/>
                        <a:t>, C</a:t>
                      </a:r>
                      <a:r>
                        <a:rPr lang="en-US" altLang="zh-CN" sz="1800" baseline="-25000" dirty="0"/>
                        <a:t>8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r>
                        <a:rPr lang="en-US" altLang="zh-CN" sz="1800" baseline="-25000" dirty="0"/>
                        <a:t>1</a:t>
                      </a:r>
                      <a:r>
                        <a:rPr lang="en-US" altLang="zh-CN" sz="1800" dirty="0"/>
                        <a:t>, 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632055"/>
                  </a:ext>
                </a:extLst>
              </a:tr>
              <a:tr h="3886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…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69593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A23F11C9-8966-C047-A6E7-8493490A4269}"/>
              </a:ext>
            </a:extLst>
          </p:cNvPr>
          <p:cNvSpPr txBox="1"/>
          <p:nvPr/>
        </p:nvSpPr>
        <p:spPr>
          <a:xfrm>
            <a:off x="6337974" y="5233086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F Pro Display"/>
                <a:ea typeface="SF Pro Display" pitchFamily="2" charset="0"/>
                <a:cs typeface="SF Pro Display" pitchFamily="2" charset="0"/>
              </a:rPr>
              <a:t>Mapping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47F4660D-1591-FF0F-7905-8DD479B5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812" y="6189600"/>
            <a:ext cx="285750" cy="28575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1FEF528-DAD4-BD98-6FEF-AE3A9286C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812" y="6967200"/>
            <a:ext cx="285750" cy="285750"/>
          </a:xfrm>
          <a:prstGeom prst="rect">
            <a:avLst/>
          </a:prstGeom>
        </p:spPr>
      </p:pic>
      <p:sp>
        <p:nvSpPr>
          <p:cNvPr id="20" name="!!TC">
            <a:extLst>
              <a:ext uri="{FF2B5EF4-FFF2-40B4-BE49-F238E27FC236}">
                <a16:creationId xmlns:a16="http://schemas.microsoft.com/office/drawing/2014/main" id="{ECA8A758-AEC9-B69E-2618-3D806C401419}"/>
              </a:ext>
            </a:extLst>
          </p:cNvPr>
          <p:cNvSpPr txBox="1"/>
          <p:nvPr/>
        </p:nvSpPr>
        <p:spPr>
          <a:xfrm>
            <a:off x="10874758" y="6455860"/>
            <a:ext cx="3028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SF Pro Display"/>
              </a:rPr>
              <a:t>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ransformation candidates</a:t>
            </a:r>
            <a:r>
              <a:rPr lang="en-US" altLang="zh-CN" sz="2000" dirty="0">
                <a:solidFill>
                  <a:srgbClr val="000000"/>
                </a:solidFill>
                <a:latin typeface="SF Pro Display"/>
              </a:rPr>
              <a:t>:</a:t>
            </a: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SF Pro Display"/>
              </a:rPr>
              <a:t> </a:t>
            </a:r>
            <a:r>
              <a:rPr lang="en-US" altLang="zh-CN" sz="1800" dirty="0"/>
              <a:t>T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 , T</a:t>
            </a:r>
            <a:r>
              <a:rPr lang="en-US" altLang="zh-CN" sz="1800" baseline="-25000" dirty="0"/>
              <a:t>6</a:t>
            </a:r>
            <a:r>
              <a:rPr lang="en-US" altLang="zh-CN" sz="1800" dirty="0"/>
              <a:t> , T</a:t>
            </a:r>
            <a:r>
              <a:rPr lang="en-US" altLang="zh-CN" sz="1800" baseline="-25000" dirty="0"/>
              <a:t>17</a:t>
            </a:r>
            <a:r>
              <a:rPr lang="en-US" altLang="zh-CN" sz="1800" dirty="0"/>
              <a:t> , T</a:t>
            </a:r>
            <a:r>
              <a:rPr lang="en-US" altLang="zh-CN" sz="1800" baseline="-25000" dirty="0"/>
              <a:t>21</a:t>
            </a:r>
          </a:p>
        </p:txBody>
      </p:sp>
      <p:graphicFrame>
        <p:nvGraphicFramePr>
          <p:cNvPr id="12" name="表格 8">
            <a:extLst>
              <a:ext uri="{FF2B5EF4-FFF2-40B4-BE49-F238E27FC236}">
                <a16:creationId xmlns:a16="http://schemas.microsoft.com/office/drawing/2014/main" id="{D510C14A-F79D-1E38-FB0D-6886A27A9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37774"/>
              </p:ext>
            </p:extLst>
          </p:nvPr>
        </p:nvGraphicFramePr>
        <p:xfrm>
          <a:off x="9220199" y="1752600"/>
          <a:ext cx="1752601" cy="1488440"/>
        </p:xfrm>
        <a:graphic>
          <a:graphicData uri="http://schemas.openxmlformats.org/drawingml/2006/table">
            <a:tbl>
              <a:tblPr firstRow="1" bandRow="1"/>
              <a:tblGrid>
                <a:gridCol w="1024202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728399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14580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</a:tbl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B1329B1C-E8E6-AC5E-0E45-E006FE047119}"/>
              </a:ext>
            </a:extLst>
          </p:cNvPr>
          <p:cNvSpPr/>
          <p:nvPr/>
        </p:nvSpPr>
        <p:spPr bwMode="auto">
          <a:xfrm>
            <a:off x="11027401" y="2378075"/>
            <a:ext cx="304800" cy="304800"/>
          </a:xfrm>
          <a:prstGeom prst="rightArrow">
            <a:avLst/>
          </a:prstGeom>
          <a:solidFill>
            <a:srgbClr val="BBE0E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421A1D23-1C06-6FA3-E259-AE1D6EABB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38100"/>
              </p:ext>
            </p:extLst>
          </p:nvPr>
        </p:nvGraphicFramePr>
        <p:xfrm>
          <a:off x="11387401" y="1752600"/>
          <a:ext cx="1752601" cy="1116330"/>
        </p:xfrm>
        <a:graphic>
          <a:graphicData uri="http://schemas.openxmlformats.org/drawingml/2006/table">
            <a:tbl>
              <a:tblPr firstRow="1" bandRow="1"/>
              <a:tblGrid>
                <a:gridCol w="1024202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728399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</a:tbl>
          </a:graphicData>
        </a:graphic>
      </p:graphicFrame>
      <p:graphicFrame>
        <p:nvGraphicFramePr>
          <p:cNvPr id="23" name="表格 8">
            <a:extLst>
              <a:ext uri="{FF2B5EF4-FFF2-40B4-BE49-F238E27FC236}">
                <a16:creationId xmlns:a16="http://schemas.microsoft.com/office/drawing/2014/main" id="{27F0910C-0A02-82EC-9F6F-C6D7D483D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455468"/>
              </p:ext>
            </p:extLst>
          </p:nvPr>
        </p:nvGraphicFramePr>
        <p:xfrm>
          <a:off x="4267200" y="1752600"/>
          <a:ext cx="1752598" cy="1488440"/>
        </p:xfrm>
        <a:graphic>
          <a:graphicData uri="http://schemas.openxmlformats.org/drawingml/2006/table">
            <a:tbl>
              <a:tblPr firstRow="1" bandRow="1"/>
              <a:tblGrid>
                <a:gridCol w="1024200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728398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14580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</a:tbl>
          </a:graphicData>
        </a:graphic>
      </p:graphicFrame>
      <p:graphicFrame>
        <p:nvGraphicFramePr>
          <p:cNvPr id="24" name="表格 8">
            <a:extLst>
              <a:ext uri="{FF2B5EF4-FFF2-40B4-BE49-F238E27FC236}">
                <a16:creationId xmlns:a16="http://schemas.microsoft.com/office/drawing/2014/main" id="{C1C068D8-3BE6-BEEE-A2FE-D49BD9FE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37745"/>
              </p:ext>
            </p:extLst>
          </p:nvPr>
        </p:nvGraphicFramePr>
        <p:xfrm>
          <a:off x="6400800" y="1752600"/>
          <a:ext cx="1752598" cy="1488440"/>
        </p:xfrm>
        <a:graphic>
          <a:graphicData uri="http://schemas.openxmlformats.org/drawingml/2006/table">
            <a:tbl>
              <a:tblPr firstRow="1" bandRow="1"/>
              <a:tblGrid>
                <a:gridCol w="1024200">
                  <a:extLst>
                    <a:ext uri="{9D8B030D-6E8A-4147-A177-3AD203B41FA5}">
                      <a16:colId xmlns:a16="http://schemas.microsoft.com/office/drawing/2014/main" val="482421158"/>
                    </a:ext>
                  </a:extLst>
                </a:gridCol>
                <a:gridCol w="728398">
                  <a:extLst>
                    <a:ext uri="{9D8B030D-6E8A-4147-A177-3AD203B41FA5}">
                      <a16:colId xmlns:a16="http://schemas.microsoft.com/office/drawing/2014/main" val="3430691806"/>
                    </a:ext>
                  </a:extLst>
                </a:gridCol>
              </a:tblGrid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33327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62281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14580"/>
                  </a:ext>
                </a:extLst>
              </a:tr>
              <a:tr h="354999"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5311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306220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95933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61244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26555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91866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571771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5224882" algn="l" defTabSz="653110" rtl="0" eaLnBrk="1" latinLnBrk="0" hangingPunct="1">
                        <a:defRPr sz="26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32084"/>
                  </a:ext>
                </a:extLst>
              </a:tr>
            </a:tbl>
          </a:graphicData>
        </a:graphic>
      </p:graphicFrame>
      <p:sp>
        <p:nvSpPr>
          <p:cNvPr id="25" name="箭头: 右 24">
            <a:extLst>
              <a:ext uri="{FF2B5EF4-FFF2-40B4-BE49-F238E27FC236}">
                <a16:creationId xmlns:a16="http://schemas.microsoft.com/office/drawing/2014/main" id="{A0D6354B-9AA8-9CA9-8A29-E5C19F475BBD}"/>
              </a:ext>
            </a:extLst>
          </p:cNvPr>
          <p:cNvSpPr/>
          <p:nvPr/>
        </p:nvSpPr>
        <p:spPr bwMode="auto">
          <a:xfrm>
            <a:off x="6057899" y="2378075"/>
            <a:ext cx="304800" cy="304800"/>
          </a:xfrm>
          <a:prstGeom prst="rightArrow">
            <a:avLst/>
          </a:prstGeom>
          <a:solidFill>
            <a:srgbClr val="BBE0E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1D4A34-B1F6-B293-1785-8B654032A8AF}"/>
              </a:ext>
            </a:extLst>
          </p:cNvPr>
          <p:cNvSpPr txBox="1"/>
          <p:nvPr/>
        </p:nvSpPr>
        <p:spPr>
          <a:xfrm>
            <a:off x="4507685" y="3456866"/>
            <a:ext cx="3405227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SF Pro Display"/>
                <a:ea typeface="SF Pro Display" pitchFamily="2" charset="0"/>
                <a:cs typeface="SF Pro Display" pitchFamily="2" charset="0"/>
              </a:rPr>
              <a:t>Ambiguity 1</a:t>
            </a:r>
          </a:p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SF Pro Display"/>
                <a:ea typeface="SF Pro Display" pitchFamily="2" charset="0"/>
                <a:cs typeface="SF Pro Display" pitchFamily="2" charset="0"/>
              </a:rPr>
              <a:t>the output is identical to the input</a:t>
            </a:r>
            <a:endParaRPr lang="en-US" sz="18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61B2C5-36CA-A053-0671-57015FC2232B}"/>
              </a:ext>
            </a:extLst>
          </p:cNvPr>
          <p:cNvSpPr txBox="1"/>
          <p:nvPr/>
        </p:nvSpPr>
        <p:spPr>
          <a:xfrm>
            <a:off x="8405077" y="3456866"/>
            <a:ext cx="5539523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SF Pro Display"/>
                <a:ea typeface="SF Pro Display" pitchFamily="2" charset="0"/>
                <a:cs typeface="SF Pro Display" pitchFamily="2" charset="0"/>
              </a:rPr>
              <a:t>Ambiguity 2</a:t>
            </a:r>
          </a:p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SF Pro Display"/>
                <a:ea typeface="SF Pro Display" pitchFamily="2" charset="0"/>
                <a:cs typeface="SF Pro Display" pitchFamily="2" charset="0"/>
              </a:rPr>
              <a:t>more than two transformations lead to the same changes</a:t>
            </a:r>
            <a:endParaRPr lang="en-US" sz="18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  <p:cxnSp>
        <p:nvCxnSpPr>
          <p:cNvPr id="31" name="直接箭头连接符 25">
            <a:extLst>
              <a:ext uri="{FF2B5EF4-FFF2-40B4-BE49-F238E27FC236}">
                <a16:creationId xmlns:a16="http://schemas.microsoft.com/office/drawing/2014/main" id="{886BA13E-AB0E-EFA7-03AE-05A2C494B5DB}"/>
              </a:ext>
            </a:extLst>
          </p:cNvPr>
          <p:cNvCxnSpPr>
            <a:cxnSpLocks/>
          </p:cNvCxnSpPr>
          <p:nvPr/>
        </p:nvCxnSpPr>
        <p:spPr bwMode="auto">
          <a:xfrm>
            <a:off x="9982199" y="6883909"/>
            <a:ext cx="762000" cy="0"/>
          </a:xfrm>
          <a:prstGeom prst="straightConnector1">
            <a:avLst/>
          </a:prstGeom>
          <a:noFill/>
          <a:ln w="76200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05DF34C-2ABF-DA8F-D5DD-3FDA243C31B8}"/>
              </a:ext>
            </a:extLst>
          </p:cNvPr>
          <p:cNvSpPr txBox="1"/>
          <p:nvPr/>
        </p:nvSpPr>
        <p:spPr>
          <a:xfrm>
            <a:off x="9976959" y="4236097"/>
            <a:ext cx="271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Filter Rows </a:t>
            </a:r>
            <a:r>
              <a:rPr lang="en-US" sz="140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Where Gender is Male</a:t>
            </a:r>
            <a:endParaRPr lang="en-US" sz="14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r>
              <a:rPr lang="en-US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Remove Rows with Missing Values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20C2704-CB18-D6DD-C74C-A441ED61770A}"/>
              </a:ext>
            </a:extLst>
          </p:cNvPr>
          <p:cNvSpPr/>
          <p:nvPr/>
        </p:nvSpPr>
        <p:spPr bwMode="auto">
          <a:xfrm>
            <a:off x="9804316" y="4290397"/>
            <a:ext cx="180000" cy="180000"/>
          </a:xfrm>
          <a:prstGeom prst="ellipse">
            <a:avLst/>
          </a:prstGeom>
          <a:solidFill>
            <a:srgbClr val="76B6F2"/>
          </a:solidFill>
          <a:ln w="9525" cap="flat" cmpd="sng" algn="ctr">
            <a:solidFill>
              <a:srgbClr val="76B6F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1980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200" dirty="0">
                <a:latin typeface="SF Pro Display" pitchFamily="2" charset="0"/>
              </a:rPr>
              <a:t>1</a:t>
            </a:r>
            <a:endParaRPr lang="zh-CN" altLang="en-US" sz="1200" dirty="0">
              <a:latin typeface="SF Pro Display" pitchFamily="2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F5F45F4-D12D-A7B5-2205-29B099DF37BE}"/>
              </a:ext>
            </a:extLst>
          </p:cNvPr>
          <p:cNvSpPr/>
          <p:nvPr/>
        </p:nvSpPr>
        <p:spPr bwMode="auto">
          <a:xfrm>
            <a:off x="9804316" y="4524697"/>
            <a:ext cx="180000" cy="180000"/>
          </a:xfrm>
          <a:prstGeom prst="ellipse">
            <a:avLst/>
          </a:prstGeom>
          <a:solidFill>
            <a:srgbClr val="76B6F2"/>
          </a:solidFill>
          <a:ln w="9525" cap="flat" cmpd="sng" algn="ctr">
            <a:solidFill>
              <a:srgbClr val="76B6F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1980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200" dirty="0">
                <a:latin typeface="SF Pro Display" pitchFamily="2" charset="0"/>
              </a:rPr>
              <a:t>2</a:t>
            </a:r>
            <a:endParaRPr lang="zh-CN" altLang="en-US" sz="1200" dirty="0">
              <a:latin typeface="SF Pro Display" pitchFamily="2" charset="0"/>
            </a:endParaRP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E347AA08-005B-D38C-0739-FDC36B63A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758716" y="4804629"/>
            <a:ext cx="271200" cy="2712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7055E63-A56D-5AF8-CE4F-20E798C704E1}"/>
              </a:ext>
            </a:extLst>
          </p:cNvPr>
          <p:cNvSpPr txBox="1"/>
          <p:nvPr/>
        </p:nvSpPr>
        <p:spPr>
          <a:xfrm>
            <a:off x="5214316" y="4236097"/>
            <a:ext cx="271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Remove Duplicate Rows</a:t>
            </a:r>
          </a:p>
          <a:p>
            <a:r>
              <a:rPr lang="en-US" altLang="zh-CN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Sort Age in Ascending Order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D1BD1AB-1854-A47C-67B3-BC1AD08F659B}"/>
              </a:ext>
            </a:extLst>
          </p:cNvPr>
          <p:cNvSpPr/>
          <p:nvPr/>
        </p:nvSpPr>
        <p:spPr bwMode="auto">
          <a:xfrm>
            <a:off x="5041673" y="4290397"/>
            <a:ext cx="180000" cy="180000"/>
          </a:xfrm>
          <a:prstGeom prst="ellipse">
            <a:avLst/>
          </a:prstGeom>
          <a:solidFill>
            <a:srgbClr val="76B6F2"/>
          </a:solidFill>
          <a:ln w="9525" cap="flat" cmpd="sng" algn="ctr">
            <a:solidFill>
              <a:srgbClr val="76B6F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1980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200" dirty="0">
                <a:latin typeface="SF Pro Display" pitchFamily="2" charset="0"/>
              </a:rPr>
              <a:t>1</a:t>
            </a:r>
            <a:endParaRPr lang="zh-CN" altLang="en-US" sz="1200" dirty="0">
              <a:latin typeface="SF Pro Display" pitchFamily="2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91AD70E-7065-E7F0-EBE9-834C4A7AFFFE}"/>
              </a:ext>
            </a:extLst>
          </p:cNvPr>
          <p:cNvSpPr/>
          <p:nvPr/>
        </p:nvSpPr>
        <p:spPr bwMode="auto">
          <a:xfrm>
            <a:off x="5041673" y="4524697"/>
            <a:ext cx="180000" cy="180000"/>
          </a:xfrm>
          <a:prstGeom prst="ellipse">
            <a:avLst/>
          </a:prstGeom>
          <a:solidFill>
            <a:srgbClr val="76B6F2"/>
          </a:solidFill>
          <a:ln w="9525" cap="flat" cmpd="sng" algn="ctr">
            <a:solidFill>
              <a:srgbClr val="76B6F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19800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500"/>
              </a:lnSpc>
            </a:pPr>
            <a:r>
              <a:rPr lang="en-US" altLang="zh-CN" sz="1200" dirty="0">
                <a:latin typeface="SF Pro Display" pitchFamily="2" charset="0"/>
              </a:rPr>
              <a:t>2</a:t>
            </a:r>
            <a:endParaRPr lang="zh-CN" altLang="en-US" sz="1200" dirty="0">
              <a:latin typeface="SF Pro Display" pitchFamily="2" charset="0"/>
            </a:endParaRP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ABD42976-E470-F7CA-2AD6-4BFDBC1DC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996073" y="4804629"/>
            <a:ext cx="271200" cy="2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97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5" grpId="0" animBg="1"/>
      <p:bldP spid="26" grpId="0"/>
      <p:bldP spid="27" grpId="0"/>
      <p:bldP spid="15" grpId="0"/>
      <p:bldP spid="16" grpId="0" animBg="1"/>
      <p:bldP spid="17" grpId="0" animBg="1"/>
      <p:bldP spid="29" grpId="0"/>
      <p:bldP spid="30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5566B6E8-D7C3-06B0-86FC-01DD0FD0DEBA}"/>
              </a:ext>
            </a:extLst>
          </p:cNvPr>
          <p:cNvSpPr/>
          <p:nvPr/>
        </p:nvSpPr>
        <p:spPr bwMode="auto">
          <a:xfrm>
            <a:off x="533401" y="6267023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A92256F-367F-73C7-142A-60DF81DA1231}"/>
              </a:ext>
            </a:extLst>
          </p:cNvPr>
          <p:cNvSpPr/>
          <p:nvPr/>
        </p:nvSpPr>
        <p:spPr bwMode="auto">
          <a:xfrm>
            <a:off x="533400" y="4184540"/>
            <a:ext cx="2971797" cy="514777"/>
          </a:xfrm>
          <a:prstGeom prst="homePlate">
            <a:avLst>
              <a:gd name="adj" fmla="val 61487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CD5535B-2E1C-B7AF-E657-0CB2E1DA4B42}"/>
              </a:ext>
            </a:extLst>
          </p:cNvPr>
          <p:cNvSpPr/>
          <p:nvPr/>
        </p:nvSpPr>
        <p:spPr bwMode="auto">
          <a:xfrm>
            <a:off x="533402" y="2102057"/>
            <a:ext cx="2661949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3045A93-1EEC-1673-D7A2-D30B5810C769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 rot="16200000" flipH="1">
            <a:off x="645223" y="4739894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B4151BA-742C-B3CA-567A-01FF239859C9}"/>
              </a:ext>
            </a:extLst>
          </p:cNvPr>
          <p:cNvSpPr/>
          <p:nvPr/>
        </p:nvSpPr>
        <p:spPr bwMode="auto">
          <a:xfrm>
            <a:off x="990600" y="4905820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Characteristic-Based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01A6473-4B64-D317-CDF2-D8854AA262C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B2736F8F-4A1F-0329-97F0-9DA6D3F35729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2415129B-5C86-ABB8-D8D9-552F8728F605}"/>
              </a:ext>
            </a:extLst>
          </p:cNvPr>
          <p:cNvSpPr/>
          <p:nvPr/>
        </p:nvSpPr>
        <p:spPr bwMode="auto">
          <a:xfrm>
            <a:off x="979689" y="3420000"/>
            <a:ext cx="2215662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Detect Characteristics 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465C0E5-8FC9-FCEA-D4E9-73A666B238D8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rot="16200000" flipH="1">
            <a:off x="327305" y="2947066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!!TC">
            <a:extLst>
              <a:ext uri="{FF2B5EF4-FFF2-40B4-BE49-F238E27FC236}">
                <a16:creationId xmlns:a16="http://schemas.microsoft.com/office/drawing/2014/main" id="{ECA8A758-AEC9-B69E-2618-3D806C401419}"/>
              </a:ext>
            </a:extLst>
          </p:cNvPr>
          <p:cNvSpPr txBox="1"/>
          <p:nvPr/>
        </p:nvSpPr>
        <p:spPr>
          <a:xfrm>
            <a:off x="3945883" y="2133769"/>
            <a:ext cx="547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SF Pro Display"/>
              </a:rPr>
              <a:t>ransformation candidates</a:t>
            </a:r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: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, T</a:t>
            </a:r>
            <a:r>
              <a:rPr lang="en-US" altLang="zh-CN" sz="2000" baseline="-25000" dirty="0"/>
              <a:t>6</a:t>
            </a:r>
            <a:r>
              <a:rPr lang="en-US" altLang="zh-CN" sz="2000" dirty="0"/>
              <a:t> , T</a:t>
            </a:r>
            <a:r>
              <a:rPr lang="en-US" altLang="zh-CN" sz="2000" baseline="-25000" dirty="0"/>
              <a:t>17</a:t>
            </a:r>
            <a:r>
              <a:rPr lang="en-US" altLang="zh-CN" sz="2000" dirty="0"/>
              <a:t> , T</a:t>
            </a:r>
            <a:r>
              <a:rPr lang="en-US" altLang="zh-CN" sz="2000" baseline="-25000" dirty="0"/>
              <a:t>21</a:t>
            </a:r>
          </a:p>
        </p:txBody>
      </p: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CB2C4EC3-E5B0-9C03-3E73-3056B4841FE2}"/>
              </a:ext>
            </a:extLst>
          </p:cNvPr>
          <p:cNvSpPr/>
          <p:nvPr/>
        </p:nvSpPr>
        <p:spPr bwMode="auto">
          <a:xfrm>
            <a:off x="979689" y="5506639"/>
            <a:ext cx="2215662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CNN-Based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7A7C677C-44C6-666F-38E5-D4ADDB996A97}"/>
              </a:ext>
            </a:extLst>
          </p:cNvPr>
          <p:cNvCxnSpPr>
            <a:cxnSpLocks/>
            <a:endCxn id="22" idx="1"/>
          </p:cNvCxnSpPr>
          <p:nvPr/>
        </p:nvCxnSpPr>
        <p:spPr bwMode="auto">
          <a:xfrm rot="16200000" flipH="1">
            <a:off x="327305" y="5033705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B44F093B-4943-0A9F-B2AC-155D19B2C4C4}"/>
              </a:ext>
            </a:extLst>
          </p:cNvPr>
          <p:cNvSpPr/>
          <p:nvPr/>
        </p:nvSpPr>
        <p:spPr bwMode="auto">
          <a:xfrm>
            <a:off x="10739865" y="1447800"/>
            <a:ext cx="2286000" cy="354267"/>
          </a:xfrm>
          <a:prstGeom prst="wedgeRoundRectCallout">
            <a:avLst>
              <a:gd name="adj1" fmla="val -17057"/>
              <a:gd name="adj2" fmla="val 4565"/>
              <a:gd name="adj3" fmla="val 16667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200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600"/>
              </a:lnSpc>
            </a:pPr>
            <a:r>
              <a:rPr lang="en-US" altLang="zh-CN" sz="1800" dirty="0">
                <a:latin typeface="SF Pro Display" pitchFamily="2" charset="0"/>
              </a:rPr>
              <a:t>Which one is correct?</a:t>
            </a:r>
            <a:endParaRPr lang="zh-CN" altLang="en-US" sz="1800" dirty="0">
              <a:latin typeface="SF Pro Display" pitchFamily="2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CF0D9C0-EB81-B4AB-5290-26640D24D14E}"/>
              </a:ext>
            </a:extLst>
          </p:cNvPr>
          <p:cNvSpPr/>
          <p:nvPr/>
        </p:nvSpPr>
        <p:spPr bwMode="auto">
          <a:xfrm>
            <a:off x="11033233" y="1873457"/>
            <a:ext cx="144020" cy="14400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3040559-7BB9-6BE2-257E-B3C496BB2178}"/>
              </a:ext>
            </a:extLst>
          </p:cNvPr>
          <p:cNvSpPr/>
          <p:nvPr/>
        </p:nvSpPr>
        <p:spPr bwMode="auto">
          <a:xfrm>
            <a:off x="10929914" y="2055369"/>
            <a:ext cx="65856" cy="6663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5ABCECF-C522-0355-657F-091764F3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127" y="1941986"/>
            <a:ext cx="755196" cy="755196"/>
          </a:xfrm>
          <a:prstGeom prst="rect">
            <a:avLst/>
          </a:prstGeom>
        </p:spPr>
      </p:pic>
      <p:sp>
        <p:nvSpPr>
          <p:cNvPr id="50" name="立方体 49">
            <a:extLst>
              <a:ext uri="{FF2B5EF4-FFF2-40B4-BE49-F238E27FC236}">
                <a16:creationId xmlns:a16="http://schemas.microsoft.com/office/drawing/2014/main" id="{EEF5444A-C2DE-44FA-6B47-66D951D9862C}"/>
              </a:ext>
            </a:extLst>
          </p:cNvPr>
          <p:cNvSpPr/>
          <p:nvPr/>
        </p:nvSpPr>
        <p:spPr bwMode="auto">
          <a:xfrm>
            <a:off x="4648200" y="3975417"/>
            <a:ext cx="2438400" cy="1447800"/>
          </a:xfrm>
          <a:prstGeom prst="cube">
            <a:avLst/>
          </a:prstGeom>
          <a:noFill/>
          <a:ln w="31750" cap="flat" cmpd="sng" algn="ctr">
            <a:solidFill>
              <a:srgbClr val="129AE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0" i="0" dirty="0">
                <a:solidFill>
                  <a:srgbClr val="000000"/>
                </a:solidFill>
                <a:effectLst/>
                <a:latin typeface="SF Pro Display"/>
              </a:rPr>
              <a:t>Siamese CNN model</a:t>
            </a:r>
            <a:endParaRPr lang="zh-CN" altLang="en-US" sz="2400" dirty="0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5125A32-B864-3C57-4D6F-15DE4495AD1E}"/>
              </a:ext>
            </a:extLst>
          </p:cNvPr>
          <p:cNvCxnSpPr>
            <a:cxnSpLocks/>
          </p:cNvCxnSpPr>
          <p:nvPr/>
        </p:nvCxnSpPr>
        <p:spPr bwMode="auto">
          <a:xfrm>
            <a:off x="5940000" y="2998499"/>
            <a:ext cx="0" cy="56061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2318AFD-0CB3-A6B4-4218-761C781ADB3C}"/>
              </a:ext>
            </a:extLst>
          </p:cNvPr>
          <p:cNvCxnSpPr>
            <a:cxnSpLocks/>
          </p:cNvCxnSpPr>
          <p:nvPr/>
        </p:nvCxnSpPr>
        <p:spPr bwMode="auto">
          <a:xfrm>
            <a:off x="5940000" y="5867400"/>
            <a:ext cx="0" cy="56061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文本框tl">
            <a:extLst>
              <a:ext uri="{FF2B5EF4-FFF2-40B4-BE49-F238E27FC236}">
                <a16:creationId xmlns:a16="http://schemas.microsoft.com/office/drawing/2014/main" id="{A9BD5880-920E-E96A-1688-EADBA12B0DF7}"/>
              </a:ext>
            </a:extLst>
          </p:cNvPr>
          <p:cNvSpPr txBox="1"/>
          <p:nvPr/>
        </p:nvSpPr>
        <p:spPr>
          <a:xfrm>
            <a:off x="3945883" y="6701135"/>
            <a:ext cx="538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SF Pro Display"/>
              </a:rPr>
              <a:t>ransformation likelihood</a:t>
            </a:r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: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6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&gt;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2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&gt;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21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&gt;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17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772112E-02C2-3BF6-3A3F-043B63B89F9A}"/>
              </a:ext>
            </a:extLst>
          </p:cNvPr>
          <p:cNvGrpSpPr/>
          <p:nvPr/>
        </p:nvGrpSpPr>
        <p:grpSpPr>
          <a:xfrm>
            <a:off x="7683110" y="4184540"/>
            <a:ext cx="4432690" cy="996110"/>
            <a:chOff x="7683108" y="4184540"/>
            <a:chExt cx="4432692" cy="996110"/>
          </a:xfrm>
        </p:grpSpPr>
        <p:cxnSp>
          <p:nvCxnSpPr>
            <p:cNvPr id="14" name="直接箭头连接符 25">
              <a:extLst>
                <a:ext uri="{FF2B5EF4-FFF2-40B4-BE49-F238E27FC236}">
                  <a16:creationId xmlns:a16="http://schemas.microsoft.com/office/drawing/2014/main" id="{E461196C-C95E-84E7-DE50-9FF387B61C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83108" y="4675210"/>
              <a:ext cx="1537092" cy="0"/>
            </a:xfrm>
            <a:prstGeom prst="straightConnector1">
              <a:avLst/>
            </a:prstGeom>
            <a:noFill/>
            <a:ln w="38100" algn="ctr">
              <a:solidFill>
                <a:srgbClr val="76B6F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FD6DA5F-CDF7-AD7F-507F-E730DAD99B7E}"/>
                </a:ext>
              </a:extLst>
            </p:cNvPr>
            <p:cNvSpPr/>
            <p:nvPr/>
          </p:nvSpPr>
          <p:spPr bwMode="auto">
            <a:xfrm>
              <a:off x="9524188" y="4826919"/>
              <a:ext cx="307352" cy="307352"/>
            </a:xfrm>
            <a:prstGeom prst="ellipse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2880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800" dirty="0">
                  <a:latin typeface="SF Pro Display" pitchFamily="2" charset="0"/>
                </a:rPr>
                <a:t>2</a:t>
              </a:r>
              <a:endParaRPr lang="zh-CN" altLang="en-US" sz="1800" dirty="0">
                <a:latin typeface="SF Pro Display" pitchFamily="2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B6D179F-631B-AD9E-DA6D-04CF414358F7}"/>
                </a:ext>
              </a:extLst>
            </p:cNvPr>
            <p:cNvSpPr/>
            <p:nvPr/>
          </p:nvSpPr>
          <p:spPr bwMode="auto">
            <a:xfrm>
              <a:off x="9524188" y="4243832"/>
              <a:ext cx="307352" cy="307352"/>
            </a:xfrm>
            <a:prstGeom prst="ellipse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2880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800" dirty="0">
                  <a:latin typeface="SF Pro Display" pitchFamily="2" charset="0"/>
                </a:rPr>
                <a:t>1</a:t>
              </a:r>
              <a:endParaRPr lang="zh-CN" altLang="en-US" sz="1800" dirty="0">
                <a:latin typeface="SF Pro Display" pitchFamily="2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1FC4D70-C44A-ED9A-18FC-F18B73FEAC66}"/>
                </a:ext>
              </a:extLst>
            </p:cNvPr>
            <p:cNvSpPr txBox="1"/>
            <p:nvPr/>
          </p:nvSpPr>
          <p:spPr>
            <a:xfrm>
              <a:off x="9935972" y="4197453"/>
              <a:ext cx="2179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SF Pro Display"/>
                  <a:ea typeface="SF Pro Display" pitchFamily="2" charset="0"/>
                  <a:cs typeface="SF Pro Display" pitchFamily="2" charset="0"/>
                </a:rPr>
                <a:t>few shot problems </a:t>
              </a:r>
              <a:endParaRPr lang="en-US" sz="2000" dirty="0">
                <a:latin typeface="SF Pro Display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E0EF1B7-6332-E46B-39DC-8A1A0442CDCD}"/>
                </a:ext>
              </a:extLst>
            </p:cNvPr>
            <p:cNvSpPr txBox="1"/>
            <p:nvPr/>
          </p:nvSpPr>
          <p:spPr>
            <a:xfrm>
              <a:off x="9935972" y="4780540"/>
              <a:ext cx="1916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SF Pro Display"/>
                  <a:ea typeface="SF Pro Display" pitchFamily="2" charset="0"/>
                  <a:cs typeface="SF Pro Display" pitchFamily="2" charset="0"/>
                </a:rPr>
                <a:t>imbalanced data</a:t>
              </a:r>
              <a:endParaRPr lang="en-US" sz="2000" dirty="0">
                <a:latin typeface="SF Pro Display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F654AEA-4F6D-5B33-CF81-CA8884F56BBD}"/>
                </a:ext>
              </a:extLst>
            </p:cNvPr>
            <p:cNvSpPr txBox="1"/>
            <p:nvPr/>
          </p:nvSpPr>
          <p:spPr>
            <a:xfrm>
              <a:off x="7768798" y="4184540"/>
              <a:ext cx="1244571" cy="423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800" dirty="0">
                  <a:latin typeface="SF Pro Display"/>
                  <a:ea typeface="SF Pro Display" pitchFamily="2" charset="0"/>
                  <a:cs typeface="SF Pro Display" pitchFamily="2" charset="0"/>
                </a:rPr>
                <a:t>suitable 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7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0" grpId="0" animBg="1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5566B6E8-D7C3-06B0-86FC-01DD0FD0DEBA}"/>
              </a:ext>
            </a:extLst>
          </p:cNvPr>
          <p:cNvSpPr/>
          <p:nvPr/>
        </p:nvSpPr>
        <p:spPr bwMode="auto">
          <a:xfrm>
            <a:off x="533401" y="6267023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A92256F-367F-73C7-142A-60DF81DA1231}"/>
              </a:ext>
            </a:extLst>
          </p:cNvPr>
          <p:cNvSpPr/>
          <p:nvPr/>
        </p:nvSpPr>
        <p:spPr bwMode="auto">
          <a:xfrm>
            <a:off x="533400" y="4184540"/>
            <a:ext cx="2971797" cy="514777"/>
          </a:xfrm>
          <a:prstGeom prst="homePlate">
            <a:avLst>
              <a:gd name="adj" fmla="val 61487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CD5535B-2E1C-B7AF-E657-0CB2E1DA4B42}"/>
              </a:ext>
            </a:extLst>
          </p:cNvPr>
          <p:cNvSpPr/>
          <p:nvPr/>
        </p:nvSpPr>
        <p:spPr bwMode="auto">
          <a:xfrm>
            <a:off x="533402" y="2102057"/>
            <a:ext cx="2661949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3045A93-1EEC-1673-D7A2-D30B5810C769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 rot="16200000" flipH="1">
            <a:off x="645223" y="4739894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B4151BA-742C-B3CA-567A-01FF239859C9}"/>
              </a:ext>
            </a:extLst>
          </p:cNvPr>
          <p:cNvSpPr/>
          <p:nvPr/>
        </p:nvSpPr>
        <p:spPr bwMode="auto">
          <a:xfrm>
            <a:off x="990600" y="4905820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Characteristic-Based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01A6473-4B64-D317-CDF2-D8854AA262C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B2736F8F-4A1F-0329-97F0-9DA6D3F35729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2415129B-5C86-ABB8-D8D9-552F8728F605}"/>
              </a:ext>
            </a:extLst>
          </p:cNvPr>
          <p:cNvSpPr/>
          <p:nvPr/>
        </p:nvSpPr>
        <p:spPr bwMode="auto">
          <a:xfrm>
            <a:off x="979689" y="3420000"/>
            <a:ext cx="2215662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Detect Characteristics 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465C0E5-8FC9-FCEA-D4E9-73A666B238D8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rot="16200000" flipH="1">
            <a:off x="327305" y="2947066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!!TC">
            <a:extLst>
              <a:ext uri="{FF2B5EF4-FFF2-40B4-BE49-F238E27FC236}">
                <a16:creationId xmlns:a16="http://schemas.microsoft.com/office/drawing/2014/main" id="{ECA8A758-AEC9-B69E-2618-3D806C401419}"/>
              </a:ext>
            </a:extLst>
          </p:cNvPr>
          <p:cNvSpPr txBox="1"/>
          <p:nvPr/>
        </p:nvSpPr>
        <p:spPr>
          <a:xfrm>
            <a:off x="3945883" y="2133769"/>
            <a:ext cx="547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SF Pro Display"/>
              </a:rPr>
              <a:t>ransformation candidates</a:t>
            </a:r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: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, T</a:t>
            </a:r>
            <a:r>
              <a:rPr lang="en-US" altLang="zh-CN" sz="2000" baseline="-25000" dirty="0"/>
              <a:t>6</a:t>
            </a:r>
            <a:r>
              <a:rPr lang="en-US" altLang="zh-CN" sz="2000" dirty="0"/>
              <a:t> , T</a:t>
            </a:r>
            <a:r>
              <a:rPr lang="en-US" altLang="zh-CN" sz="2000" baseline="-25000" dirty="0"/>
              <a:t>17</a:t>
            </a:r>
            <a:r>
              <a:rPr lang="en-US" altLang="zh-CN" sz="2000" dirty="0"/>
              <a:t> , T</a:t>
            </a:r>
            <a:r>
              <a:rPr lang="en-US" altLang="zh-CN" sz="2000" baseline="-25000" dirty="0"/>
              <a:t>21</a:t>
            </a:r>
          </a:p>
        </p:txBody>
      </p: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CB2C4EC3-E5B0-9C03-3E73-3056B4841FE2}"/>
              </a:ext>
            </a:extLst>
          </p:cNvPr>
          <p:cNvSpPr/>
          <p:nvPr/>
        </p:nvSpPr>
        <p:spPr bwMode="auto">
          <a:xfrm>
            <a:off x="979689" y="5506639"/>
            <a:ext cx="2215662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CNN-Based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7A7C677C-44C6-666F-38E5-D4ADDB996A97}"/>
              </a:ext>
            </a:extLst>
          </p:cNvPr>
          <p:cNvCxnSpPr>
            <a:cxnSpLocks/>
            <a:endCxn id="22" idx="1"/>
          </p:cNvCxnSpPr>
          <p:nvPr/>
        </p:nvCxnSpPr>
        <p:spPr bwMode="auto">
          <a:xfrm rot="16200000" flipH="1">
            <a:off x="327305" y="5033705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B44F093B-4943-0A9F-B2AC-155D19B2C4C4}"/>
              </a:ext>
            </a:extLst>
          </p:cNvPr>
          <p:cNvSpPr/>
          <p:nvPr/>
        </p:nvSpPr>
        <p:spPr bwMode="auto">
          <a:xfrm>
            <a:off x="10739865" y="1447800"/>
            <a:ext cx="2286000" cy="354267"/>
          </a:xfrm>
          <a:prstGeom prst="wedgeRoundRectCallout">
            <a:avLst>
              <a:gd name="adj1" fmla="val -17057"/>
              <a:gd name="adj2" fmla="val 4565"/>
              <a:gd name="adj3" fmla="val 16667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200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600"/>
              </a:lnSpc>
            </a:pPr>
            <a:r>
              <a:rPr lang="en-US" altLang="zh-CN" sz="1800" dirty="0">
                <a:latin typeface="SF Pro Display" pitchFamily="2" charset="0"/>
              </a:rPr>
              <a:t>Which one is correct?</a:t>
            </a:r>
            <a:endParaRPr lang="zh-CN" altLang="en-US" sz="1800" dirty="0">
              <a:latin typeface="SF Pro Display" pitchFamily="2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CF0D9C0-EB81-B4AB-5290-26640D24D14E}"/>
              </a:ext>
            </a:extLst>
          </p:cNvPr>
          <p:cNvSpPr/>
          <p:nvPr/>
        </p:nvSpPr>
        <p:spPr bwMode="auto">
          <a:xfrm>
            <a:off x="11033233" y="1873457"/>
            <a:ext cx="144020" cy="14400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3040559-7BB9-6BE2-257E-B3C496BB2178}"/>
              </a:ext>
            </a:extLst>
          </p:cNvPr>
          <p:cNvSpPr/>
          <p:nvPr/>
        </p:nvSpPr>
        <p:spPr bwMode="auto">
          <a:xfrm>
            <a:off x="10929914" y="2055369"/>
            <a:ext cx="65856" cy="6663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5ABCECF-C522-0355-657F-091764F3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127" y="1941986"/>
            <a:ext cx="755196" cy="755196"/>
          </a:xfrm>
          <a:prstGeom prst="rect">
            <a:avLst/>
          </a:prstGeom>
        </p:spPr>
      </p:pic>
      <p:sp>
        <p:nvSpPr>
          <p:cNvPr id="50" name="立方体 49">
            <a:extLst>
              <a:ext uri="{FF2B5EF4-FFF2-40B4-BE49-F238E27FC236}">
                <a16:creationId xmlns:a16="http://schemas.microsoft.com/office/drawing/2014/main" id="{EEF5444A-C2DE-44FA-6B47-66D951D9862C}"/>
              </a:ext>
            </a:extLst>
          </p:cNvPr>
          <p:cNvSpPr/>
          <p:nvPr/>
        </p:nvSpPr>
        <p:spPr bwMode="auto">
          <a:xfrm>
            <a:off x="4648200" y="3975417"/>
            <a:ext cx="2438400" cy="1447800"/>
          </a:xfrm>
          <a:prstGeom prst="cube">
            <a:avLst/>
          </a:prstGeom>
          <a:noFill/>
          <a:ln w="31750" cap="flat" cmpd="sng" algn="ctr">
            <a:solidFill>
              <a:srgbClr val="129AE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0" i="0" dirty="0">
                <a:solidFill>
                  <a:srgbClr val="000000"/>
                </a:solidFill>
                <a:effectLst/>
                <a:latin typeface="SF Pro Display"/>
              </a:rPr>
              <a:t>Siamese CNN model</a:t>
            </a:r>
            <a:endParaRPr lang="zh-CN" altLang="en-US" sz="2400" dirty="0">
              <a:ln w="12700">
                <a:solidFill>
                  <a:schemeClr val="tx1"/>
                </a:solidFill>
              </a:ln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986CFE0-1E94-7C5F-63BE-93801D61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3157545"/>
            <a:ext cx="6498734" cy="29074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5125A32-B864-3C57-4D6F-15DE4495AD1E}"/>
              </a:ext>
            </a:extLst>
          </p:cNvPr>
          <p:cNvCxnSpPr>
            <a:cxnSpLocks/>
          </p:cNvCxnSpPr>
          <p:nvPr/>
        </p:nvCxnSpPr>
        <p:spPr bwMode="auto">
          <a:xfrm>
            <a:off x="5940000" y="2998499"/>
            <a:ext cx="0" cy="56061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2318AFD-0CB3-A6B4-4218-761C781ADB3C}"/>
              </a:ext>
            </a:extLst>
          </p:cNvPr>
          <p:cNvCxnSpPr>
            <a:cxnSpLocks/>
          </p:cNvCxnSpPr>
          <p:nvPr/>
        </p:nvCxnSpPr>
        <p:spPr bwMode="auto">
          <a:xfrm>
            <a:off x="5940000" y="5867400"/>
            <a:ext cx="0" cy="56061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C44A9B-D435-BC5C-05F7-F6BA3CAF6F2B}"/>
              </a:ext>
            </a:extLst>
          </p:cNvPr>
          <p:cNvSpPr txBox="1"/>
          <p:nvPr/>
        </p:nvSpPr>
        <p:spPr>
          <a:xfrm>
            <a:off x="9043653" y="6228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BFBFBF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Please refer to the paper for details.</a:t>
            </a:r>
          </a:p>
        </p:txBody>
      </p:sp>
      <p:sp>
        <p:nvSpPr>
          <p:cNvPr id="56" name="文本框tl">
            <a:extLst>
              <a:ext uri="{FF2B5EF4-FFF2-40B4-BE49-F238E27FC236}">
                <a16:creationId xmlns:a16="http://schemas.microsoft.com/office/drawing/2014/main" id="{A9BD5880-920E-E96A-1688-EADBA12B0DF7}"/>
              </a:ext>
            </a:extLst>
          </p:cNvPr>
          <p:cNvSpPr txBox="1"/>
          <p:nvPr/>
        </p:nvSpPr>
        <p:spPr>
          <a:xfrm>
            <a:off x="3945883" y="6701135"/>
            <a:ext cx="538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SF Pro Display"/>
              </a:rPr>
              <a:t>ransformation likelihood</a:t>
            </a:r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: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6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&gt;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2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&gt;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21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&gt;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17</a:t>
            </a:r>
          </a:p>
        </p:txBody>
      </p:sp>
      <p:sp>
        <p:nvSpPr>
          <p:cNvPr id="4" name="矩形: 圆角 5">
            <a:extLst>
              <a:ext uri="{FF2B5EF4-FFF2-40B4-BE49-F238E27FC236}">
                <a16:creationId xmlns:a16="http://schemas.microsoft.com/office/drawing/2014/main" id="{1BB4837C-11A1-4910-2CAF-FFDBABFF72D3}"/>
              </a:ext>
            </a:extLst>
          </p:cNvPr>
          <p:cNvSpPr/>
          <p:nvPr/>
        </p:nvSpPr>
        <p:spPr bwMode="auto">
          <a:xfrm>
            <a:off x="12801600" y="3114000"/>
            <a:ext cx="1295383" cy="3028819"/>
          </a:xfrm>
          <a:prstGeom prst="roundRect">
            <a:avLst>
              <a:gd name="adj" fmla="val 9903"/>
            </a:avLst>
          </a:prstGeom>
          <a:noFill/>
          <a:ln w="28575" cap="flat" cmpd="sng" algn="ctr">
            <a:solidFill>
              <a:srgbClr val="129AE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3BA7A8-33D5-3C56-5701-E72ED1C636ED}"/>
              </a:ext>
            </a:extLst>
          </p:cNvPr>
          <p:cNvSpPr txBox="1"/>
          <p:nvPr/>
        </p:nvSpPr>
        <p:spPr>
          <a:xfrm>
            <a:off x="13079640" y="2628000"/>
            <a:ext cx="73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/>
                <a:ea typeface="SF Pro Display" pitchFamily="2" charset="0"/>
                <a:cs typeface="SF Pro Display" pitchFamily="2" charset="0"/>
              </a:rPr>
              <a:t>Input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8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5566B6E8-D7C3-06B0-86FC-01DD0FD0DEBA}"/>
              </a:ext>
            </a:extLst>
          </p:cNvPr>
          <p:cNvSpPr/>
          <p:nvPr/>
        </p:nvSpPr>
        <p:spPr bwMode="auto">
          <a:xfrm>
            <a:off x="533401" y="6267023"/>
            <a:ext cx="2971796" cy="514777"/>
          </a:xfrm>
          <a:prstGeom prst="homePlate">
            <a:avLst>
              <a:gd name="adj" fmla="val 62693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Parameter Inference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A92256F-367F-73C7-142A-60DF81DA1231}"/>
              </a:ext>
            </a:extLst>
          </p:cNvPr>
          <p:cNvSpPr/>
          <p:nvPr/>
        </p:nvSpPr>
        <p:spPr bwMode="auto">
          <a:xfrm>
            <a:off x="533401" y="4184540"/>
            <a:ext cx="2661950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Type Inference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CD5535B-2E1C-B7AF-E657-0CB2E1DA4B42}"/>
              </a:ext>
            </a:extLst>
          </p:cNvPr>
          <p:cNvSpPr/>
          <p:nvPr/>
        </p:nvSpPr>
        <p:spPr bwMode="auto">
          <a:xfrm>
            <a:off x="533402" y="2102057"/>
            <a:ext cx="2661949" cy="514777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2200" b="1" dirty="0">
                <a:solidFill>
                  <a:schemeClr val="bg1"/>
                </a:solidFill>
                <a:latin typeface="URWPalladioL-Bold"/>
              </a:rPr>
              <a:t>Data Processing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3045A93-1EEC-1673-D7A2-D30B5810C769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 rot="16200000" flipH="1">
            <a:off x="645223" y="4739894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B4151BA-742C-B3CA-567A-01FF239859C9}"/>
              </a:ext>
            </a:extLst>
          </p:cNvPr>
          <p:cNvSpPr/>
          <p:nvPr/>
        </p:nvSpPr>
        <p:spPr bwMode="auto">
          <a:xfrm>
            <a:off x="990600" y="4905820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Characteristic-Based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01A6473-4B64-D317-CDF2-D8854AA262C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rot="16200000" flipH="1">
            <a:off x="645223" y="265312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B2736F8F-4A1F-0329-97F0-9DA6D3F35729}"/>
              </a:ext>
            </a:extLst>
          </p:cNvPr>
          <p:cNvSpPr/>
          <p:nvPr/>
        </p:nvSpPr>
        <p:spPr bwMode="auto">
          <a:xfrm>
            <a:off x="990600" y="2819048"/>
            <a:ext cx="2204751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Generate Tables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2415129B-5C86-ABB8-D8D9-552F8728F605}"/>
              </a:ext>
            </a:extLst>
          </p:cNvPr>
          <p:cNvSpPr/>
          <p:nvPr/>
        </p:nvSpPr>
        <p:spPr bwMode="auto">
          <a:xfrm>
            <a:off x="979689" y="3420000"/>
            <a:ext cx="2215662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Detect Characteristics 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465C0E5-8FC9-FCEA-D4E9-73A666B238D8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rot="16200000" flipH="1">
            <a:off x="327305" y="2947066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CB2C4EC3-E5B0-9C03-3E73-3056B4841FE2}"/>
              </a:ext>
            </a:extLst>
          </p:cNvPr>
          <p:cNvSpPr/>
          <p:nvPr/>
        </p:nvSpPr>
        <p:spPr bwMode="auto">
          <a:xfrm>
            <a:off x="979689" y="5506639"/>
            <a:ext cx="2215662" cy="358902"/>
          </a:xfrm>
          <a:prstGeom prst="homePlate">
            <a:avLst>
              <a:gd name="adj" fmla="val 0"/>
            </a:avLst>
          </a:prstGeom>
          <a:solidFill>
            <a:srgbClr val="BFBFB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>
                <a:solidFill>
                  <a:schemeClr val="bg1"/>
                </a:solidFill>
                <a:latin typeface="URWPalladioL-Bold"/>
              </a:rPr>
              <a:t>CNN-Based</a:t>
            </a:r>
            <a:endParaRPr lang="en-US" altLang="zh-CN" sz="1800" dirty="0">
              <a:solidFill>
                <a:schemeClr val="bg1"/>
              </a:solidFill>
              <a:latin typeface="URWPalladioL-Bold"/>
            </a:endParaRP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7A7C677C-44C6-666F-38E5-D4ADDB996A97}"/>
              </a:ext>
            </a:extLst>
          </p:cNvPr>
          <p:cNvCxnSpPr>
            <a:cxnSpLocks/>
            <a:endCxn id="22" idx="1"/>
          </p:cNvCxnSpPr>
          <p:nvPr/>
        </p:nvCxnSpPr>
        <p:spPr bwMode="auto">
          <a:xfrm rot="16200000" flipH="1">
            <a:off x="327305" y="5033705"/>
            <a:ext cx="1010879" cy="29389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BFBFB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B44F093B-4943-0A9F-B2AC-155D19B2C4C4}"/>
              </a:ext>
            </a:extLst>
          </p:cNvPr>
          <p:cNvSpPr/>
          <p:nvPr/>
        </p:nvSpPr>
        <p:spPr bwMode="auto">
          <a:xfrm>
            <a:off x="10739865" y="1447800"/>
            <a:ext cx="2286000" cy="354267"/>
          </a:xfrm>
          <a:prstGeom prst="wedgeRoundRectCallout">
            <a:avLst>
              <a:gd name="adj1" fmla="val -17057"/>
              <a:gd name="adj2" fmla="val 4565"/>
              <a:gd name="adj3" fmla="val 16667"/>
            </a:avLst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200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600"/>
              </a:lnSpc>
            </a:pPr>
            <a:r>
              <a:rPr lang="en-US" altLang="zh-CN" sz="1800" dirty="0">
                <a:latin typeface="SF Pro Display" pitchFamily="2" charset="0"/>
              </a:rPr>
              <a:t>Which one is correct?</a:t>
            </a:r>
            <a:endParaRPr lang="zh-CN" altLang="en-US" sz="1800" dirty="0">
              <a:latin typeface="SF Pro Display" pitchFamily="2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CF0D9C0-EB81-B4AB-5290-26640D24D14E}"/>
              </a:ext>
            </a:extLst>
          </p:cNvPr>
          <p:cNvSpPr/>
          <p:nvPr/>
        </p:nvSpPr>
        <p:spPr bwMode="auto">
          <a:xfrm>
            <a:off x="11033233" y="1873457"/>
            <a:ext cx="144020" cy="14400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3040559-7BB9-6BE2-257E-B3C496BB2178}"/>
              </a:ext>
            </a:extLst>
          </p:cNvPr>
          <p:cNvSpPr/>
          <p:nvPr/>
        </p:nvSpPr>
        <p:spPr bwMode="auto">
          <a:xfrm>
            <a:off x="10929914" y="2055369"/>
            <a:ext cx="65856" cy="66632"/>
          </a:xfrm>
          <a:prstGeom prst="ellipse">
            <a:avLst/>
          </a:prstGeom>
          <a:solidFill>
            <a:srgbClr val="FFE07D"/>
          </a:solidFill>
          <a:ln w="9525" cap="flat" cmpd="sng" algn="ctr">
            <a:solidFill>
              <a:srgbClr val="FFE0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</a:pPr>
            <a:endParaRPr lang="zh-CN" altLang="en-US" sz="1600">
              <a:latin typeface="SF Pro Display" pitchFamily="2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5ABCECF-C522-0355-657F-091764F3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127" y="1941986"/>
            <a:ext cx="755196" cy="755196"/>
          </a:xfrm>
          <a:prstGeom prst="rect">
            <a:avLst/>
          </a:prstGeom>
        </p:spPr>
      </p:pic>
      <p:sp>
        <p:nvSpPr>
          <p:cNvPr id="56" name="文本框tl">
            <a:extLst>
              <a:ext uri="{FF2B5EF4-FFF2-40B4-BE49-F238E27FC236}">
                <a16:creationId xmlns:a16="http://schemas.microsoft.com/office/drawing/2014/main" id="{A9BD5880-920E-E96A-1688-EADBA12B0DF7}"/>
              </a:ext>
            </a:extLst>
          </p:cNvPr>
          <p:cNvSpPr txBox="1"/>
          <p:nvPr/>
        </p:nvSpPr>
        <p:spPr>
          <a:xfrm>
            <a:off x="3945883" y="2059852"/>
            <a:ext cx="538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SF Pro Display"/>
              </a:rPr>
              <a:t>ransformation likelihood</a:t>
            </a:r>
            <a:r>
              <a:rPr lang="en-US" altLang="zh-CN" sz="2400" dirty="0">
                <a:solidFill>
                  <a:srgbClr val="000000"/>
                </a:solidFill>
                <a:latin typeface="SF Pro Display"/>
              </a:rPr>
              <a:t>: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6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&gt;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2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&gt;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21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SF Pro Display"/>
              </a:rPr>
              <a:t>&gt;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T</a:t>
            </a:r>
            <a:r>
              <a:rPr lang="en-US" altLang="zh-CN" sz="2000" baseline="-25000" dirty="0"/>
              <a:t>17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CB206E-7344-D2A9-FD38-5CEB6066F900}"/>
              </a:ext>
            </a:extLst>
          </p:cNvPr>
          <p:cNvGrpSpPr/>
          <p:nvPr/>
        </p:nvGrpSpPr>
        <p:grpSpPr>
          <a:xfrm>
            <a:off x="4191000" y="3269585"/>
            <a:ext cx="1676400" cy="2142531"/>
            <a:chOff x="4191000" y="3218095"/>
            <a:chExt cx="2017182" cy="214253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8F46584-C836-34F9-4B55-DF327C985A12}"/>
                </a:ext>
              </a:extLst>
            </p:cNvPr>
            <p:cNvSpPr/>
            <p:nvPr/>
          </p:nvSpPr>
          <p:spPr bwMode="auto">
            <a:xfrm>
              <a:off x="4191001" y="3218095"/>
              <a:ext cx="2017181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SF Pro Display"/>
                </a:rPr>
                <a:t>T</a:t>
              </a:r>
              <a:r>
                <a:rPr lang="en-US" altLang="zh-CN" sz="2200" baseline="-25000" dirty="0">
                  <a:solidFill>
                    <a:schemeClr val="bg1"/>
                  </a:solidFill>
                  <a:latin typeface="SF Pro Display"/>
                </a:rPr>
                <a:t>6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0B91A66-CD1B-DE5F-0DE9-4403D98FFEA3}"/>
                </a:ext>
              </a:extLst>
            </p:cNvPr>
            <p:cNvSpPr/>
            <p:nvPr/>
          </p:nvSpPr>
          <p:spPr bwMode="auto">
            <a:xfrm>
              <a:off x="4191000" y="3621905"/>
              <a:ext cx="2017181" cy="173872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 anchorCtr="0"/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P1: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P2: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P3: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P4:</a:t>
              </a:r>
              <a:endParaRPr lang="zh-CN" altLang="en-US" sz="2000" dirty="0">
                <a:latin typeface="SF Pro Display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2DE801-D627-A753-22DB-9C6B6A3CAD85}"/>
              </a:ext>
            </a:extLst>
          </p:cNvPr>
          <p:cNvGrpSpPr/>
          <p:nvPr/>
        </p:nvGrpSpPr>
        <p:grpSpPr>
          <a:xfrm>
            <a:off x="6362133" y="3269585"/>
            <a:ext cx="1676400" cy="1759615"/>
            <a:chOff x="4191000" y="3218095"/>
            <a:chExt cx="2017182" cy="175961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49787B-ABAE-B556-2989-53C8B5BA5269}"/>
                </a:ext>
              </a:extLst>
            </p:cNvPr>
            <p:cNvSpPr/>
            <p:nvPr/>
          </p:nvSpPr>
          <p:spPr bwMode="auto">
            <a:xfrm>
              <a:off x="4191001" y="3218095"/>
              <a:ext cx="2017181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SF Pro Display"/>
                </a:rPr>
                <a:t>T</a:t>
              </a:r>
              <a:r>
                <a:rPr lang="en-US" altLang="zh-CN" sz="2200" baseline="-25000" dirty="0">
                  <a:solidFill>
                    <a:schemeClr val="bg1"/>
                  </a:solidFill>
                  <a:latin typeface="SF Pro Display"/>
                </a:rPr>
                <a:t>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3F8E5CB-2E1F-DB33-47DC-E2144C51E738}"/>
                </a:ext>
              </a:extLst>
            </p:cNvPr>
            <p:cNvSpPr/>
            <p:nvPr/>
          </p:nvSpPr>
          <p:spPr bwMode="auto">
            <a:xfrm>
              <a:off x="4191000" y="3621905"/>
              <a:ext cx="2017181" cy="1355805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 anchorCtr="0"/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P1: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P2: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P3: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185939D-B75F-3C3C-7887-6F2BBEFE1994}"/>
              </a:ext>
            </a:extLst>
          </p:cNvPr>
          <p:cNvGrpSpPr/>
          <p:nvPr/>
        </p:nvGrpSpPr>
        <p:grpSpPr>
          <a:xfrm>
            <a:off x="8533265" y="3269585"/>
            <a:ext cx="1676400" cy="2438498"/>
            <a:chOff x="4191000" y="3218095"/>
            <a:chExt cx="2017182" cy="243849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1649282-3D04-425E-2E50-7BE37A1B6402}"/>
                </a:ext>
              </a:extLst>
            </p:cNvPr>
            <p:cNvSpPr/>
            <p:nvPr/>
          </p:nvSpPr>
          <p:spPr bwMode="auto">
            <a:xfrm>
              <a:off x="4191001" y="3218095"/>
              <a:ext cx="2017181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SF Pro Display"/>
                </a:rPr>
                <a:t>T</a:t>
              </a:r>
              <a:r>
                <a:rPr lang="en-US" altLang="zh-CN" sz="2200" baseline="-25000" dirty="0">
                  <a:solidFill>
                    <a:schemeClr val="bg1"/>
                  </a:solidFill>
                  <a:latin typeface="SF Pro Display"/>
                </a:rPr>
                <a:t>21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178B63-6F87-3A0A-0FB5-43576AD1F8FF}"/>
                </a:ext>
              </a:extLst>
            </p:cNvPr>
            <p:cNvSpPr/>
            <p:nvPr/>
          </p:nvSpPr>
          <p:spPr bwMode="auto">
            <a:xfrm>
              <a:off x="4191000" y="3621905"/>
              <a:ext cx="2017181" cy="2034688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 anchorCtr="0"/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P1: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P2: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P3: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P4: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P5:</a:t>
              </a:r>
              <a:endParaRPr lang="zh-CN" altLang="en-US" sz="2000" dirty="0">
                <a:latin typeface="SF Pro Display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54E92D-4502-8A95-9248-1FA9341610F7}"/>
              </a:ext>
            </a:extLst>
          </p:cNvPr>
          <p:cNvGrpSpPr/>
          <p:nvPr/>
        </p:nvGrpSpPr>
        <p:grpSpPr>
          <a:xfrm>
            <a:off x="10699914" y="3269585"/>
            <a:ext cx="1676400" cy="2142531"/>
            <a:chOff x="4191000" y="3218095"/>
            <a:chExt cx="2017182" cy="214253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3595428-38D9-363A-8B9A-18BAF83281E8}"/>
                </a:ext>
              </a:extLst>
            </p:cNvPr>
            <p:cNvSpPr/>
            <p:nvPr/>
          </p:nvSpPr>
          <p:spPr bwMode="auto">
            <a:xfrm>
              <a:off x="4191001" y="3218095"/>
              <a:ext cx="2017181" cy="403810"/>
            </a:xfrm>
            <a:prstGeom prst="rect">
              <a:avLst/>
            </a:prstGeom>
            <a:solidFill>
              <a:srgbClr val="76B6F2"/>
            </a:solidFill>
            <a:ln w="9525" cap="flat" cmpd="sng" algn="ctr">
              <a:solidFill>
                <a:srgbClr val="76B6F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SF Pro Display"/>
                </a:rPr>
                <a:t>T</a:t>
              </a:r>
              <a:r>
                <a:rPr lang="en-US" altLang="zh-CN" sz="2200" baseline="-25000" dirty="0">
                  <a:solidFill>
                    <a:schemeClr val="bg1"/>
                  </a:solidFill>
                  <a:latin typeface="SF Pro Display"/>
                </a:rPr>
                <a:t>17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6A73BF4-B7C3-D925-63D6-4615F2A586F4}"/>
                </a:ext>
              </a:extLst>
            </p:cNvPr>
            <p:cNvSpPr/>
            <p:nvPr/>
          </p:nvSpPr>
          <p:spPr bwMode="auto">
            <a:xfrm>
              <a:off x="4191000" y="3621905"/>
              <a:ext cx="2017181" cy="173872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 anchorCtr="0"/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P1: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P2: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P3:</a:t>
              </a: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SF Pro Display" pitchFamily="2" charset="0"/>
                </a:rPr>
                <a:t>P4:</a:t>
              </a:r>
              <a:endParaRPr lang="zh-CN" altLang="en-US" sz="2000" dirty="0">
                <a:latin typeface="SF Pro Display"/>
              </a:endParaRPr>
            </a:p>
          </p:txBody>
        </p:sp>
      </p:grpSp>
      <p:pic>
        <p:nvPicPr>
          <p:cNvPr id="35" name="图形 34">
            <a:extLst>
              <a:ext uri="{FF2B5EF4-FFF2-40B4-BE49-F238E27FC236}">
                <a16:creationId xmlns:a16="http://schemas.microsoft.com/office/drawing/2014/main" id="{17C1C403-F42F-8EE2-4FB7-A1A0CC59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3025" y="4582989"/>
            <a:ext cx="285750" cy="285750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F5DD0C11-2D1E-FF9D-36AF-1223726E3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5400" y="3735716"/>
            <a:ext cx="381000" cy="381000"/>
          </a:xfrm>
          <a:prstGeom prst="rect">
            <a:avLst/>
          </a:prstGeom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977F673E-5800-F106-AF19-2B72F320B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5400" y="4083929"/>
            <a:ext cx="381000" cy="381000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F7D9D6A8-2842-9222-FEC5-FBE45EB8F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7275" y="2875782"/>
            <a:ext cx="285750" cy="285750"/>
          </a:xfrm>
          <a:prstGeom prst="rect">
            <a:avLst/>
          </a:prstGeom>
        </p:spPr>
      </p:pic>
      <p:pic>
        <p:nvPicPr>
          <p:cNvPr id="39" name="图形 38">
            <a:extLst>
              <a:ext uri="{FF2B5EF4-FFF2-40B4-BE49-F238E27FC236}">
                <a16:creationId xmlns:a16="http://schemas.microsoft.com/office/drawing/2014/main" id="{60E5D23E-9D92-82AD-0D4E-07E1FD480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3741494"/>
            <a:ext cx="381000" cy="3810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FE8693C9-14C1-DC1E-7E1B-941C934C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089707"/>
            <a:ext cx="381000" cy="381000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3BB0C552-B5B8-B322-015A-D16E96A3E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490022"/>
            <a:ext cx="381000" cy="381000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D9152033-D963-98FE-CDCE-56C64E698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2819400"/>
            <a:ext cx="381000" cy="3810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F8F1B098-FE4E-FEAF-D473-8BC5F1AFE0E6}"/>
              </a:ext>
            </a:extLst>
          </p:cNvPr>
          <p:cNvGrpSpPr/>
          <p:nvPr/>
        </p:nvGrpSpPr>
        <p:grpSpPr>
          <a:xfrm>
            <a:off x="5791200" y="5410200"/>
            <a:ext cx="3505200" cy="2600221"/>
            <a:chOff x="5791200" y="5410200"/>
            <a:chExt cx="3505200" cy="260022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8CF39D0-9887-979B-D8FB-B25D9F8BD74E}"/>
                </a:ext>
              </a:extLst>
            </p:cNvPr>
            <p:cNvGrpSpPr/>
            <p:nvPr/>
          </p:nvGrpSpPr>
          <p:grpSpPr>
            <a:xfrm>
              <a:off x="5791200" y="6019800"/>
              <a:ext cx="3505200" cy="1990621"/>
              <a:chOff x="10412944" y="3480607"/>
              <a:chExt cx="3505200" cy="1990621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C62E50B-7770-73F4-8250-E9166C576626}"/>
                  </a:ext>
                </a:extLst>
              </p:cNvPr>
              <p:cNvSpPr txBox="1"/>
              <p:nvPr/>
            </p:nvSpPr>
            <p:spPr>
              <a:xfrm>
                <a:off x="10412944" y="3480607"/>
                <a:ext cx="35052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70AD47"/>
                    </a:solidFill>
                  </a:rPr>
                  <a:t>Transformation type: T</a:t>
                </a:r>
                <a:r>
                  <a:rPr lang="en-US" altLang="zh-CN" sz="2000" b="1" baseline="-25000" dirty="0">
                    <a:solidFill>
                      <a:srgbClr val="70AD47"/>
                    </a:solidFill>
                  </a:rPr>
                  <a:t>2</a:t>
                </a:r>
                <a:endParaRPr lang="zh-CN" altLang="en-US" sz="2000" baseline="-25000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9AC06DA-FCD6-4C51-21E1-241E8BEF771C}"/>
                  </a:ext>
                </a:extLst>
              </p:cNvPr>
              <p:cNvSpPr txBox="1"/>
              <p:nvPr/>
            </p:nvSpPr>
            <p:spPr>
              <a:xfrm>
                <a:off x="10489312" y="3840012"/>
                <a:ext cx="2819400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ED7D31"/>
                    </a:solidFill>
                    <a:latin typeface="SF Pro Display"/>
                    <a:ea typeface="宋体" panose="02010600030101010101" pitchFamily="2" charset="-122"/>
                  </a:rPr>
                  <a:t>Parameters: { </a:t>
                </a:r>
              </a:p>
              <a:p>
                <a:r>
                  <a:rPr lang="en-US" altLang="zh-CN" sz="2000" b="1" dirty="0">
                    <a:solidFill>
                      <a:srgbClr val="ED7D31"/>
                    </a:solidFill>
                    <a:latin typeface="SF Pro Display"/>
                    <a:ea typeface="宋体" panose="02010600030101010101" pitchFamily="2" charset="-122"/>
                  </a:rPr>
                  <a:t>    P1: xxx ,</a:t>
                </a:r>
              </a:p>
              <a:p>
                <a:r>
                  <a:rPr lang="en-US" altLang="zh-CN" sz="2000" b="1" dirty="0">
                    <a:solidFill>
                      <a:srgbClr val="ED7D31"/>
                    </a:solidFill>
                    <a:latin typeface="SF Pro Display"/>
                    <a:ea typeface="宋体" panose="02010600030101010101" pitchFamily="2" charset="-122"/>
                  </a:rPr>
                  <a:t>    P2: xxx ,</a:t>
                </a:r>
              </a:p>
              <a:p>
                <a:r>
                  <a:rPr lang="en-US" altLang="zh-CN" sz="2000" b="1" dirty="0">
                    <a:solidFill>
                      <a:srgbClr val="ED7D31"/>
                    </a:solidFill>
                    <a:latin typeface="SF Pro Display"/>
                    <a:ea typeface="宋体" panose="02010600030101010101" pitchFamily="2" charset="-122"/>
                  </a:rPr>
                  <a:t>    P3: xxx </a:t>
                </a:r>
              </a:p>
              <a:p>
                <a:r>
                  <a:rPr lang="en-US" altLang="zh-CN" sz="2000" b="1" dirty="0">
                    <a:solidFill>
                      <a:srgbClr val="ED7D31"/>
                    </a:solidFill>
                    <a:latin typeface="SF Pro Display"/>
                    <a:ea typeface="宋体" panose="02010600030101010101" pitchFamily="2" charset="-122"/>
                  </a:rPr>
                  <a:t>}</a:t>
                </a:r>
                <a:endParaRPr lang="zh-CN" altLang="en-US" sz="2000" b="1" dirty="0">
                  <a:solidFill>
                    <a:srgbClr val="ED7D31"/>
                  </a:solidFill>
                  <a:latin typeface="SF Pro Display"/>
                </a:endParaRPr>
              </a:p>
            </p:txBody>
          </p:sp>
        </p:grp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A444D09-7013-A279-6CD5-CFB28C89CA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62800" y="5410200"/>
              <a:ext cx="0" cy="56061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1AEA5850-6F60-F0FF-6540-8B2250C3736D}"/>
              </a:ext>
            </a:extLst>
          </p:cNvPr>
          <p:cNvCxnSpPr>
            <a:cxnSpLocks/>
            <a:endCxn id="49" idx="1"/>
          </p:cNvCxnSpPr>
          <p:nvPr/>
        </p:nvCxnSpPr>
        <p:spPr bwMode="auto">
          <a:xfrm rot="16200000" flipH="1">
            <a:off x="645223" y="6813412"/>
            <a:ext cx="385954" cy="3048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箭头: 五边形 48">
            <a:extLst>
              <a:ext uri="{FF2B5EF4-FFF2-40B4-BE49-F238E27FC236}">
                <a16:creationId xmlns:a16="http://schemas.microsoft.com/office/drawing/2014/main" id="{A60D1D66-EAD0-4620-716F-13FFED074272}"/>
              </a:ext>
            </a:extLst>
          </p:cNvPr>
          <p:cNvSpPr/>
          <p:nvPr/>
        </p:nvSpPr>
        <p:spPr bwMode="auto">
          <a:xfrm>
            <a:off x="990600" y="6979338"/>
            <a:ext cx="2204751" cy="358902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URWPalladioL-Bold"/>
              </a:rPr>
              <a:t>Slot Filling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307A7F5-D9D4-0601-4CA0-2556BD87C192}"/>
              </a:ext>
            </a:extLst>
          </p:cNvPr>
          <p:cNvSpPr/>
          <p:nvPr/>
        </p:nvSpPr>
        <p:spPr bwMode="auto">
          <a:xfrm>
            <a:off x="10739865" y="3774016"/>
            <a:ext cx="918735" cy="340784"/>
          </a:xfrm>
          <a:prstGeom prst="roundRect">
            <a:avLst/>
          </a:prstGeom>
          <a:noFill/>
          <a:ln w="28575" cap="flat" cmpd="sng" algn="ctr">
            <a:solidFill>
              <a:srgbClr val="129AE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25">
            <a:extLst>
              <a:ext uri="{FF2B5EF4-FFF2-40B4-BE49-F238E27FC236}">
                <a16:creationId xmlns:a16="http://schemas.microsoft.com/office/drawing/2014/main" id="{EE6840C2-60B6-762C-AFCD-546C4EC3914E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 bwMode="auto">
          <a:xfrm>
            <a:off x="11658600" y="3944408"/>
            <a:ext cx="1084174" cy="240132"/>
          </a:xfrm>
          <a:prstGeom prst="straightConnector1">
            <a:avLst/>
          </a:prstGeom>
          <a:noFill/>
          <a:ln w="19050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95CEF6C-4020-7EA0-A470-5F11BD1A9D09}"/>
              </a:ext>
            </a:extLst>
          </p:cNvPr>
          <p:cNvSpPr txBox="1"/>
          <p:nvPr/>
        </p:nvSpPr>
        <p:spPr>
          <a:xfrm>
            <a:off x="12742774" y="3984485"/>
            <a:ext cx="56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F Pro Display"/>
                <a:ea typeface="SF Pro Display" pitchFamily="2" charset="0"/>
                <a:cs typeface="SF Pro Display" pitchFamily="2" charset="0"/>
              </a:rPr>
              <a:t>slot</a:t>
            </a:r>
            <a:endParaRPr lang="en-US" sz="2000" dirty="0">
              <a:latin typeface="SF Pro Display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83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9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 animBg="1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4FE17C-CE61-2135-A720-C9A6CBA6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5043297"/>
            <a:ext cx="6553200" cy="266776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06A29-43C4-E056-DCA1-093FD18F8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2600"/>
            <a:ext cx="10972800" cy="312420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Two aspects of evaluation:</a:t>
            </a:r>
          </a:p>
          <a:p>
            <a:pPr lvl="1"/>
            <a:r>
              <a:rPr lang="en-US" altLang="zh-CN" sz="2000" dirty="0">
                <a:solidFill>
                  <a:schemeClr val="tx1"/>
                </a:solidFill>
              </a:rPr>
              <a:t>How each part of COMANTICS contributes to the overall </a:t>
            </a:r>
            <a:r>
              <a:rPr lang="en-US" altLang="zh-CN" sz="2000" b="1" dirty="0">
                <a:solidFill>
                  <a:srgbClr val="76B6F2"/>
                </a:solidFill>
              </a:rPr>
              <a:t>performance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/>
                </a:solidFill>
              </a:rPr>
              <a:t>How well can COMANTICS </a:t>
            </a:r>
            <a:r>
              <a:rPr lang="en-US" altLang="zh-CN" sz="2000" b="1" dirty="0">
                <a:solidFill>
                  <a:srgbClr val="76B6F2"/>
                </a:solidFill>
              </a:rPr>
              <a:t>generalize</a:t>
            </a:r>
            <a:r>
              <a:rPr lang="en-US" altLang="zh-CN" sz="2000" dirty="0">
                <a:solidFill>
                  <a:schemeClr val="tx1"/>
                </a:solidFill>
              </a:rPr>
              <a:t> to different programming languages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Dataset</a:t>
            </a:r>
          </a:p>
          <a:p>
            <a:pPr lvl="1"/>
            <a:r>
              <a:rPr lang="en-US" altLang="zh-CN" sz="2000" dirty="0">
                <a:solidFill>
                  <a:schemeClr val="tx1"/>
                </a:solidFill>
              </a:rPr>
              <a:t>606 lines of Python code</a:t>
            </a:r>
          </a:p>
          <a:p>
            <a:pPr lvl="1"/>
            <a:r>
              <a:rPr lang="en-US" altLang="zh-CN" sz="2000" dirty="0">
                <a:solidFill>
                  <a:schemeClr val="tx1"/>
                </a:solidFill>
              </a:rPr>
              <a:t>315 lines of R code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2E5C836-9143-E713-E815-EB9C8A738378}"/>
              </a:ext>
            </a:extLst>
          </p:cNvPr>
          <p:cNvSpPr/>
          <p:nvPr/>
        </p:nvSpPr>
        <p:spPr bwMode="auto">
          <a:xfrm>
            <a:off x="8071200" y="7372800"/>
            <a:ext cx="507600" cy="241200"/>
          </a:xfrm>
          <a:prstGeom prst="roundRect">
            <a:avLst>
              <a:gd name="adj" fmla="val 9903"/>
            </a:avLst>
          </a:prstGeom>
          <a:noFill/>
          <a:ln w="28575" cap="flat" cmpd="sng" algn="ctr">
            <a:solidFill>
              <a:srgbClr val="129AE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 w="190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39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E987C-B400-D1E6-F636-696045A2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Applications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22989C-ED93-CAD0-E16B-944B23CC4DD9}"/>
              </a:ext>
            </a:extLst>
          </p:cNvPr>
          <p:cNvGrpSpPr/>
          <p:nvPr/>
        </p:nvGrpSpPr>
        <p:grpSpPr>
          <a:xfrm>
            <a:off x="5409646" y="3280777"/>
            <a:ext cx="4742399" cy="2967622"/>
            <a:chOff x="4773647" y="2701800"/>
            <a:chExt cx="4742399" cy="296762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A024196-B6AE-F092-7559-9E172685E2C8}"/>
                </a:ext>
              </a:extLst>
            </p:cNvPr>
            <p:cNvSpPr txBox="1"/>
            <p:nvPr/>
          </p:nvSpPr>
          <p:spPr>
            <a:xfrm>
              <a:off x="5092243" y="5207757"/>
              <a:ext cx="35193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SF Pro Display"/>
                  <a:cs typeface="Arial" panose="020B0604020202020204" pitchFamily="34" charset="0"/>
                </a:rPr>
                <a:t>Semantics Visualization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4699D73-A8DB-2F12-460E-80D0831B1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3647" y="2701800"/>
              <a:ext cx="4742399" cy="22802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C85A0BC-88DD-5ABF-0B2C-B13775540464}"/>
              </a:ext>
            </a:extLst>
          </p:cNvPr>
          <p:cNvGrpSpPr/>
          <p:nvPr/>
        </p:nvGrpSpPr>
        <p:grpSpPr>
          <a:xfrm>
            <a:off x="452466" y="3034357"/>
            <a:ext cx="4348759" cy="3214042"/>
            <a:chOff x="259642" y="2465532"/>
            <a:chExt cx="4348759" cy="321404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D7B6DAD-D603-46DF-86C5-EEC77ECD5EE2}"/>
                </a:ext>
              </a:extLst>
            </p:cNvPr>
            <p:cNvGrpSpPr/>
            <p:nvPr/>
          </p:nvGrpSpPr>
          <p:grpSpPr>
            <a:xfrm>
              <a:off x="259642" y="2465532"/>
              <a:ext cx="3471110" cy="3214042"/>
              <a:chOff x="259642" y="2465532"/>
              <a:chExt cx="3471110" cy="3214042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9C70F5D3-0977-39D6-A899-94F045C22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642" y="2465532"/>
                <a:ext cx="1216942" cy="360116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8CE62B3-077C-B551-F976-3C0EB61073F4}"/>
                  </a:ext>
                </a:extLst>
              </p:cNvPr>
              <p:cNvSpPr txBox="1"/>
              <p:nvPr/>
            </p:nvSpPr>
            <p:spPr>
              <a:xfrm>
                <a:off x="636072" y="5217909"/>
                <a:ext cx="30946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SF Pro Display"/>
                    <a:cs typeface="Arial" panose="020B0604020202020204" pitchFamily="34" charset="0"/>
                  </a:rPr>
                  <a:t>Code Annotation</a:t>
                </a:r>
              </a:p>
            </p:txBody>
          </p: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32A8811-A651-CC93-2761-87EE59A03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642" y="2963130"/>
              <a:ext cx="4327759" cy="19217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73EDF44-7759-2120-F012-D0156B27BFF5}"/>
              </a:ext>
            </a:extLst>
          </p:cNvPr>
          <p:cNvGrpSpPr/>
          <p:nvPr/>
        </p:nvGrpSpPr>
        <p:grpSpPr>
          <a:xfrm>
            <a:off x="10760466" y="1657753"/>
            <a:ext cx="3412734" cy="4590647"/>
            <a:chOff x="10760466" y="1657753"/>
            <a:chExt cx="3412734" cy="459064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BE5CC1-A97A-EF69-4806-804D2D621901}"/>
                </a:ext>
              </a:extLst>
            </p:cNvPr>
            <p:cNvSpPr txBox="1"/>
            <p:nvPr/>
          </p:nvSpPr>
          <p:spPr>
            <a:xfrm>
              <a:off x="11052211" y="5786735"/>
              <a:ext cx="28292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SF Pro Display"/>
                  <a:cs typeface="Arial" panose="020B0604020202020204" pitchFamily="34" charset="0"/>
                </a:rPr>
                <a:t>Table Comparison</a:t>
              </a: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275CC66-3FF9-D7CC-E380-4ED2DD9A8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60466" y="1657753"/>
              <a:ext cx="3412734" cy="39032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1412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0-video">
            <a:hlinkClick r:id="" action="ppaction://media"/>
            <a:extLst>
              <a:ext uri="{FF2B5EF4-FFF2-40B4-BE49-F238E27FC236}">
                <a16:creationId xmlns:a16="http://schemas.microsoft.com/office/drawing/2014/main" id="{06CE3651-9CD5-E6E2-B608-648442C20A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790" end="585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6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2CECA-872F-EE21-A75E-92760C9B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Semantics of Scripts</a:t>
            </a:r>
            <a:endParaRPr lang="zh-CN" altLang="en-US" dirty="0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7F65DBE-756D-0C8F-4771-8109B0459A05}"/>
              </a:ext>
            </a:extLst>
          </p:cNvPr>
          <p:cNvGrpSpPr/>
          <p:nvPr/>
        </p:nvGrpSpPr>
        <p:grpSpPr>
          <a:xfrm>
            <a:off x="7476892" y="3158132"/>
            <a:ext cx="2374517" cy="1335354"/>
            <a:chOff x="7476892" y="3158132"/>
            <a:chExt cx="2374517" cy="133535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B0D411-414A-C791-07C7-522D5B2A1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6055" y="3158132"/>
              <a:ext cx="1335354" cy="1335354"/>
            </a:xfrm>
            <a:prstGeom prst="rect">
              <a:avLst/>
            </a:prstGeom>
          </p:spPr>
        </p:pic>
        <p:cxnSp>
          <p:nvCxnSpPr>
            <p:cNvPr id="33" name="直接箭头连接符 25">
              <a:extLst>
                <a:ext uri="{FF2B5EF4-FFF2-40B4-BE49-F238E27FC236}">
                  <a16:creationId xmlns:a16="http://schemas.microsoft.com/office/drawing/2014/main" id="{E74FDC74-F4C6-5BE7-7599-EB63B4F8A8F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76892" y="4025609"/>
              <a:ext cx="676508" cy="0"/>
            </a:xfrm>
            <a:prstGeom prst="straightConnector1">
              <a:avLst/>
            </a:prstGeom>
            <a:noFill/>
            <a:ln w="76200" algn="ctr">
              <a:solidFill>
                <a:srgbClr val="76B6F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4" name="直接箭头连接符 25">
            <a:extLst>
              <a:ext uri="{FF2B5EF4-FFF2-40B4-BE49-F238E27FC236}">
                <a16:creationId xmlns:a16="http://schemas.microsoft.com/office/drawing/2014/main" id="{3449C956-4FF2-4EAD-9FD4-4CF09663A92F}"/>
              </a:ext>
            </a:extLst>
          </p:cNvPr>
          <p:cNvCxnSpPr>
            <a:cxnSpLocks/>
          </p:cNvCxnSpPr>
          <p:nvPr/>
        </p:nvCxnSpPr>
        <p:spPr bwMode="auto">
          <a:xfrm>
            <a:off x="10220092" y="4025609"/>
            <a:ext cx="676508" cy="0"/>
          </a:xfrm>
          <a:prstGeom prst="straightConnector1">
            <a:avLst/>
          </a:prstGeom>
          <a:noFill/>
          <a:ln w="76200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4413115D-B3EE-A7BB-0E49-650699F79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200" y="3124200"/>
            <a:ext cx="762905" cy="762905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470E91A9-B763-0810-492A-226DE0FDE241}"/>
              </a:ext>
            </a:extLst>
          </p:cNvPr>
          <p:cNvSpPr/>
          <p:nvPr/>
        </p:nvSpPr>
        <p:spPr>
          <a:xfrm>
            <a:off x="12087621" y="3304636"/>
            <a:ext cx="18630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rgbClr val="1191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endParaRPr lang="zh-CN" altLang="en-US" sz="2800" b="0" cap="none" spc="0" dirty="0">
              <a:ln w="0"/>
              <a:solidFill>
                <a:srgbClr val="1191D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8957D94-DE32-68FF-3274-DA17194B416B}"/>
              </a:ext>
            </a:extLst>
          </p:cNvPr>
          <p:cNvSpPr txBox="1"/>
          <p:nvPr/>
        </p:nvSpPr>
        <p:spPr>
          <a:xfrm>
            <a:off x="11201400" y="4161190"/>
            <a:ext cx="310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How was the data changed?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pic>
        <p:nvPicPr>
          <p:cNvPr id="51" name="Picture 5">
            <a:extLst>
              <a:ext uri="{FF2B5EF4-FFF2-40B4-BE49-F238E27FC236}">
                <a16:creationId xmlns:a16="http://schemas.microsoft.com/office/drawing/2014/main" id="{4E43D6BF-1BB7-6A2B-9426-AAE42B6E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96" y="4749795"/>
            <a:ext cx="1306404" cy="40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7">
            <a:extLst>
              <a:ext uri="{FF2B5EF4-FFF2-40B4-BE49-F238E27FC236}">
                <a16:creationId xmlns:a16="http://schemas.microsoft.com/office/drawing/2014/main" id="{23331A21-AB29-4C93-9A73-0BAB86A7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455" y="4749795"/>
            <a:ext cx="451654" cy="3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A810DA9A-7569-0F0B-1461-7B221B0C7C74}"/>
              </a:ext>
            </a:extLst>
          </p:cNvPr>
          <p:cNvSpPr/>
          <p:nvPr/>
        </p:nvSpPr>
        <p:spPr>
          <a:xfrm>
            <a:off x="609600" y="2726036"/>
            <a:ext cx="6404568" cy="2607964"/>
          </a:xfrm>
          <a:prstGeom prst="roundRect">
            <a:avLst>
              <a:gd name="adj" fmla="val 3791"/>
            </a:avLst>
          </a:prstGeom>
          <a:noFill/>
          <a:ln w="28575">
            <a:solidFill>
              <a:srgbClr val="105C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594C071-09DA-8609-76BC-94ED3FEAAB94}"/>
              </a:ext>
            </a:extLst>
          </p:cNvPr>
          <p:cNvSpPr/>
          <p:nvPr/>
        </p:nvSpPr>
        <p:spPr>
          <a:xfrm>
            <a:off x="2660298" y="2514600"/>
            <a:ext cx="230317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rgbClr val="105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  <a:endParaRPr lang="zh-CN" altLang="en-US" sz="2400" b="0" cap="none" spc="0" dirty="0">
              <a:ln w="0"/>
              <a:solidFill>
                <a:srgbClr val="105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01A1AC2-BE65-C16E-3E0D-AA1F69332F74}"/>
              </a:ext>
            </a:extLst>
          </p:cNvPr>
          <p:cNvGrpSpPr/>
          <p:nvPr/>
        </p:nvGrpSpPr>
        <p:grpSpPr>
          <a:xfrm>
            <a:off x="1108082" y="3168614"/>
            <a:ext cx="5560530" cy="1906103"/>
            <a:chOff x="1108082" y="3168614"/>
            <a:chExt cx="5560530" cy="1906103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5BE411D5-04C7-7A4F-D130-1CC485C6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5226" y="3168614"/>
              <a:ext cx="1403386" cy="140338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C92E2238-4614-2AA5-1733-712D50D9D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07" t="2256" r="3642" b="23294"/>
            <a:stretch/>
          </p:blipFill>
          <p:spPr>
            <a:xfrm>
              <a:off x="2954853" y="3189723"/>
              <a:ext cx="1714062" cy="1361168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C648A38-3628-4553-9514-0CDE1AE41F79}"/>
                </a:ext>
              </a:extLst>
            </p:cNvPr>
            <p:cNvSpPr txBox="1"/>
            <p:nvPr/>
          </p:nvSpPr>
          <p:spPr>
            <a:xfrm>
              <a:off x="1316850" y="4643829"/>
              <a:ext cx="7906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clean</a:t>
              </a:r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19BE29B-D1F1-99F1-ED7C-B7129D753121}"/>
                </a:ext>
              </a:extLst>
            </p:cNvPr>
            <p:cNvSpPr txBox="1"/>
            <p:nvPr/>
          </p:nvSpPr>
          <p:spPr>
            <a:xfrm>
              <a:off x="3154428" y="4643830"/>
              <a:ext cx="1314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transform</a:t>
              </a:r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84D0915-44B5-C063-8312-D282A2CB3B3E}"/>
                </a:ext>
              </a:extLst>
            </p:cNvPr>
            <p:cNvSpPr txBox="1"/>
            <p:nvPr/>
          </p:nvSpPr>
          <p:spPr>
            <a:xfrm>
              <a:off x="5516316" y="4643829"/>
              <a:ext cx="901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enrich</a:t>
              </a:r>
              <a:endParaRPr lang="en-US" sz="2200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32821484-9F3C-569A-B8C8-61F5965D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082" y="3197103"/>
              <a:ext cx="1346407" cy="13464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FDB2501-FEBA-45F2-ABB0-C6577889B171}"/>
              </a:ext>
            </a:extLst>
          </p:cNvPr>
          <p:cNvGrpSpPr/>
          <p:nvPr/>
        </p:nvGrpSpPr>
        <p:grpSpPr>
          <a:xfrm>
            <a:off x="4507450" y="5867400"/>
            <a:ext cx="6618417" cy="1845249"/>
            <a:chOff x="4507450" y="5867400"/>
            <a:chExt cx="6618417" cy="1845249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C78D70D3-3862-9834-B897-0881C7E59F77}"/>
                </a:ext>
              </a:extLst>
            </p:cNvPr>
            <p:cNvGrpSpPr/>
            <p:nvPr/>
          </p:nvGrpSpPr>
          <p:grpSpPr>
            <a:xfrm>
              <a:off x="7239000" y="6096000"/>
              <a:ext cx="1143000" cy="1616649"/>
              <a:chOff x="2971800" y="6172200"/>
              <a:chExt cx="1143000" cy="1616649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D9C2F7C0-ACAD-9FA3-4A30-4FD91F51A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1800" y="6172200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22F4D27-C6A7-99EC-0FC7-44F0B0C9D4E0}"/>
                  </a:ext>
                </a:extLst>
              </p:cNvPr>
              <p:cNvSpPr txBox="1"/>
              <p:nvPr/>
            </p:nvSpPr>
            <p:spPr>
              <a:xfrm>
                <a:off x="3032038" y="7357962"/>
                <a:ext cx="10225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reusing</a:t>
                </a:r>
                <a:endParaRPr lang="en-US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27E5FBF-B217-96E6-1C9F-8839FEF4A225}"/>
                </a:ext>
              </a:extLst>
            </p:cNvPr>
            <p:cNvGrpSpPr/>
            <p:nvPr/>
          </p:nvGrpSpPr>
          <p:grpSpPr>
            <a:xfrm>
              <a:off x="4507450" y="5867400"/>
              <a:ext cx="1524000" cy="1845249"/>
              <a:chOff x="5029200" y="5943600"/>
              <a:chExt cx="1524000" cy="1845249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3D14BF51-AA50-818D-21EC-80935062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9200" y="5943600"/>
                <a:ext cx="1524000" cy="1524000"/>
              </a:xfrm>
              <a:prstGeom prst="rect">
                <a:avLst/>
              </a:prstGeom>
            </p:spPr>
          </p:pic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E2EA1BE3-7C75-E12D-794D-513FCC4A0BEF}"/>
                  </a:ext>
                </a:extLst>
              </p:cNvPr>
              <p:cNvSpPr txBox="1"/>
              <p:nvPr/>
            </p:nvSpPr>
            <p:spPr>
              <a:xfrm>
                <a:off x="5100435" y="7357962"/>
                <a:ext cx="138153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debugging</a:t>
                </a:r>
                <a:endParaRPr lang="en-US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A9B3E4D3-D35E-75BC-06B0-E9CCF6EE51C4}"/>
                </a:ext>
              </a:extLst>
            </p:cNvPr>
            <p:cNvGrpSpPr/>
            <p:nvPr/>
          </p:nvGrpSpPr>
          <p:grpSpPr>
            <a:xfrm>
              <a:off x="9589549" y="6079271"/>
              <a:ext cx="1536318" cy="1633378"/>
              <a:chOff x="7461443" y="6172200"/>
              <a:chExt cx="1536318" cy="1633378"/>
            </a:xfrm>
          </p:grpSpPr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9EDE39A1-BEA8-2E3D-1BFE-C12E3B1A5BF7}"/>
                  </a:ext>
                </a:extLst>
              </p:cNvPr>
              <p:cNvGrpSpPr/>
              <p:nvPr/>
            </p:nvGrpSpPr>
            <p:grpSpPr>
              <a:xfrm>
                <a:off x="7815146" y="6172200"/>
                <a:ext cx="1158674" cy="1158674"/>
                <a:chOff x="7882880" y="6154833"/>
                <a:chExt cx="1211166" cy="1211166"/>
              </a:xfrm>
            </p:grpSpPr>
            <p:pic>
              <p:nvPicPr>
                <p:cNvPr id="78" name="图片 77">
                  <a:extLst>
                    <a:ext uri="{FF2B5EF4-FFF2-40B4-BE49-F238E27FC236}">
                      <a16:creationId xmlns:a16="http://schemas.microsoft.com/office/drawing/2014/main" id="{C602A569-148C-9E31-1DCC-37EC5A9EDF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82880" y="6154833"/>
                  <a:ext cx="1211166" cy="1211166"/>
                </a:xfrm>
                <a:prstGeom prst="rect">
                  <a:avLst/>
                </a:prstGeom>
              </p:spPr>
            </p:pic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C0B3CB51-779A-7DBC-A0D5-46FBE361D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52525" y="6831738"/>
                  <a:ext cx="365758" cy="353566"/>
                </a:xfrm>
                <a:prstGeom prst="rect">
                  <a:avLst/>
                </a:prstGeom>
              </p:spPr>
            </p:pic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19826EBD-BB6F-2AE3-7641-C567886BDE13}"/>
                  </a:ext>
                </a:extLst>
              </p:cNvPr>
              <p:cNvSpPr txBox="1"/>
              <p:nvPr/>
            </p:nvSpPr>
            <p:spPr>
              <a:xfrm>
                <a:off x="7461443" y="7374691"/>
                <a:ext cx="153631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maintaining</a:t>
                </a:r>
                <a:endParaRPr lang="en-US" sz="2200" dirty="0">
                  <a:latin typeface="SF Pro Display" pitchFamily="2" charset="0"/>
                  <a:ea typeface="SF Pro Display" pitchFamily="2" charset="0"/>
                  <a:cs typeface="SF Pro Display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609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E8488-99FA-9AB7-EC12-BA29F52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pic>
        <p:nvPicPr>
          <p:cNvPr id="4" name="内容占位符 5" descr="卡通人物&#10;&#10;描述已自动生成">
            <a:extLst>
              <a:ext uri="{FF2B5EF4-FFF2-40B4-BE49-F238E27FC236}">
                <a16:creationId xmlns:a16="http://schemas.microsoft.com/office/drawing/2014/main" id="{B4F4FAF7-6CE3-DB36-DB3B-307934594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5383" y="1980110"/>
            <a:ext cx="304800" cy="3048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1EB876-EBA0-74CB-98CF-DF87D07F8899}"/>
              </a:ext>
            </a:extLst>
          </p:cNvPr>
          <p:cNvSpPr txBox="1"/>
          <p:nvPr/>
        </p:nvSpPr>
        <p:spPr>
          <a:xfrm>
            <a:off x="3660183" y="1901677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Contributions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659108-0E37-5A8E-4046-0984E892950D}"/>
              </a:ext>
            </a:extLst>
          </p:cNvPr>
          <p:cNvSpPr txBox="1"/>
          <p:nvPr/>
        </p:nvSpPr>
        <p:spPr>
          <a:xfrm>
            <a:off x="3736382" y="2385298"/>
            <a:ext cx="792221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2"/>
                </a:solidFill>
                <a:latin typeface="SF Pro Display" pitchFamily="2" charset="0"/>
              </a:rPr>
              <a:t>summarize a design space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including</a:t>
            </a:r>
            <a:r>
              <a:rPr lang="en-US" altLang="zh-CN" sz="1800" dirty="0">
                <a:solidFill>
                  <a:schemeClr val="bg2"/>
                </a:solidFill>
                <a:latin typeface="SF Pro Display" pitchFamily="2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103 characteristics of table changes</a:t>
            </a: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2"/>
                </a:solidFill>
                <a:latin typeface="SF Pro Display" pitchFamily="2" charset="0"/>
              </a:rPr>
              <a:t>construct COMANTICS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, a novel pipeline for inferring semantics of data wrangling scripts</a:t>
            </a: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build a real-world dataset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including 921 lines of wrangling code where each is annotated with a data transformation</a:t>
            </a: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2"/>
                </a:solidFill>
                <a:latin typeface="SF Pro Display" pitchFamily="2" charset="0"/>
              </a:rPr>
              <a:t>perform quantitative experiments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to evaluate the performance of COMANTICS</a:t>
            </a: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76B6F2"/>
                </a:solidFill>
                <a:latin typeface="SF Pro Display" pitchFamily="2" charset="0"/>
              </a:rPr>
              <a:t>apply COMANTICS to three applications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in different domains</a:t>
            </a:r>
            <a:endParaRPr lang="en-HK" altLang="zh-CN" sz="1800" dirty="0">
              <a:solidFill>
                <a:schemeClr val="bg1">
                  <a:lumMod val="65000"/>
                </a:schemeClr>
              </a:solidFill>
              <a:latin typeface="SF Pro Display" pitchFamily="2" charset="0"/>
            </a:endParaRPr>
          </a:p>
        </p:txBody>
      </p:sp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7D4C51F9-FE52-E403-52C7-243D5A1C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5107633"/>
            <a:ext cx="304800" cy="304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94E9743-18DE-49E4-E5C4-120EAB54F591}"/>
              </a:ext>
            </a:extLst>
          </p:cNvPr>
          <p:cNvSpPr txBox="1"/>
          <p:nvPr/>
        </p:nvSpPr>
        <p:spPr>
          <a:xfrm>
            <a:off x="3660183" y="5029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Future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Work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F Pro Display Semibold" pitchFamily="2" charset="0"/>
              <a:ea typeface="SF Pro Display Semibold" pitchFamily="2" charset="0"/>
              <a:cs typeface="SF Pro Display Semibold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4DD311-5F44-BD6D-3042-FEAE4E7AAD87}"/>
              </a:ext>
            </a:extLst>
          </p:cNvPr>
          <p:cNvSpPr txBox="1"/>
          <p:nvPr/>
        </p:nvSpPr>
        <p:spPr>
          <a:xfrm>
            <a:off x="3736382" y="5490865"/>
            <a:ext cx="7922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76B6F2"/>
                </a:solidFill>
                <a:latin typeface="SF Pro Display" pitchFamily="2" charset="0"/>
              </a:rPr>
              <a:t>improve the performance of COMANTICS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by refining the Data Preprocessing step and Type Inference module</a:t>
            </a: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76B6F2"/>
                </a:solidFill>
                <a:latin typeface="SF Pro Display" pitchFamily="2" charset="0"/>
              </a:rPr>
              <a:t>enhance the capability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to meet the need for production usage</a:t>
            </a:r>
          </a:p>
          <a:p>
            <a:pPr marL="268288" indent="-268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incorporate COMANTICS in </a:t>
            </a:r>
            <a:r>
              <a:rPr lang="en-US" altLang="zh-CN" sz="1800" dirty="0">
                <a:solidFill>
                  <a:srgbClr val="76B6F2"/>
                </a:solidFill>
                <a:latin typeface="SF Pro Display" pitchFamily="2" charset="0"/>
              </a:rPr>
              <a:t>a broad range of applications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</a:rPr>
              <a:t>, including spreadsheet software, data wrangling tool, and source-to-source compiler </a:t>
            </a:r>
          </a:p>
        </p:txBody>
      </p:sp>
    </p:spTree>
    <p:extLst>
      <p:ext uri="{BB962C8B-B14F-4D97-AF65-F5344CB8AC3E}">
        <p14:creationId xmlns:p14="http://schemas.microsoft.com/office/powerpoint/2010/main" val="356855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478A48-C9AA-D080-D3DE-8AFD5B43767E}"/>
              </a:ext>
            </a:extLst>
          </p:cNvPr>
          <p:cNvSpPr txBox="1"/>
          <p:nvPr/>
        </p:nvSpPr>
        <p:spPr>
          <a:xfrm>
            <a:off x="320466" y="1524000"/>
            <a:ext cx="92396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Revealing the Semantics of Data Wrangling Scripts With COMANTICS</a:t>
            </a:r>
            <a:endParaRPr kumimoji="1" lang="zh-CN" altLang="en-US" sz="3200" b="1" dirty="0">
              <a:latin typeface="SF Pro Display" pitchFamily="2" charset="0"/>
              <a:cs typeface="SF Pro Display" pitchFamily="2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869C43-CD70-C525-29F3-0017A436E117}"/>
              </a:ext>
            </a:extLst>
          </p:cNvPr>
          <p:cNvGrpSpPr/>
          <p:nvPr/>
        </p:nvGrpSpPr>
        <p:grpSpPr>
          <a:xfrm>
            <a:off x="3574460" y="699061"/>
            <a:ext cx="2515380" cy="498656"/>
            <a:chOff x="10225657" y="5472397"/>
            <a:chExt cx="1980698" cy="39265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C1AD936-AE49-2D94-744F-4E35642DF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6873" y="5517910"/>
              <a:ext cx="249874" cy="276646"/>
            </a:xfrm>
            <a:custGeom>
              <a:avLst/>
              <a:gdLst>
                <a:gd name="T0" fmla="*/ 296922 w 694910"/>
                <a:gd name="T1" fmla="*/ 735103 h 769288"/>
                <a:gd name="T2" fmla="*/ 4298 w 694910"/>
                <a:gd name="T3" fmla="*/ 61639 h 769288"/>
                <a:gd name="T4" fmla="*/ 15 w 694910"/>
                <a:gd name="T5" fmla="*/ 42644 h 769288"/>
                <a:gd name="T6" fmla="*/ 43327 w 694910"/>
                <a:gd name="T7" fmla="*/ 475 h 769288"/>
                <a:gd name="T8" fmla="*/ 87783 w 694910"/>
                <a:gd name="T9" fmla="*/ 32956 h 769288"/>
                <a:gd name="T10" fmla="*/ 349945 w 694910"/>
                <a:gd name="T11" fmla="*/ 659788 h 769288"/>
                <a:gd name="T12" fmla="*/ 613249 w 694910"/>
                <a:gd name="T13" fmla="*/ 30297 h 769288"/>
                <a:gd name="T14" fmla="*/ 655515 w 694910"/>
                <a:gd name="T15" fmla="*/ 0 h 769288"/>
                <a:gd name="T16" fmla="*/ 697781 w 694910"/>
                <a:gd name="T17" fmla="*/ 41124 h 769288"/>
                <a:gd name="T18" fmla="*/ 694544 w 694910"/>
                <a:gd name="T19" fmla="*/ 58409 h 769288"/>
                <a:gd name="T20" fmla="*/ 400873 w 694910"/>
                <a:gd name="T21" fmla="*/ 735103 h 769288"/>
                <a:gd name="T22" fmla="*/ 351087 w 694910"/>
                <a:gd name="T23" fmla="*/ 770813 h 769288"/>
                <a:gd name="T24" fmla="*/ 346708 w 694910"/>
                <a:gd name="T25" fmla="*/ 770813 h 769288"/>
                <a:gd name="T26" fmla="*/ 296922 w 694910"/>
                <a:gd name="T27" fmla="*/ 735103 h 769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4910" h="769288">
                  <a:moveTo>
                    <a:pt x="296922" y="735099"/>
                  </a:moveTo>
                  <a:lnTo>
                    <a:pt x="4298" y="61639"/>
                  </a:lnTo>
                  <a:cubicBezTo>
                    <a:pt x="1308" y="55761"/>
                    <a:pt x="-164" y="49232"/>
                    <a:pt x="15" y="42644"/>
                  </a:cubicBezTo>
                  <a:cubicBezTo>
                    <a:pt x="970" y="19357"/>
                    <a:pt x="19970" y="859"/>
                    <a:pt x="43327" y="475"/>
                  </a:cubicBezTo>
                  <a:cubicBezTo>
                    <a:pt x="63560" y="774"/>
                    <a:pt x="81391" y="13802"/>
                    <a:pt x="87783" y="32956"/>
                  </a:cubicBezTo>
                  <a:lnTo>
                    <a:pt x="349945" y="659784"/>
                  </a:lnTo>
                  <a:lnTo>
                    <a:pt x="613249" y="30297"/>
                  </a:lnTo>
                  <a:cubicBezTo>
                    <a:pt x="620644" y="13182"/>
                    <a:pt x="636898" y="1532"/>
                    <a:pt x="655515" y="0"/>
                  </a:cubicBezTo>
                  <a:cubicBezTo>
                    <a:pt x="678496" y="-108"/>
                    <a:pt x="697313" y="18201"/>
                    <a:pt x="697781" y="41124"/>
                  </a:cubicBezTo>
                  <a:cubicBezTo>
                    <a:pt x="697866" y="47043"/>
                    <a:pt x="696766" y="52920"/>
                    <a:pt x="694544" y="58409"/>
                  </a:cubicBezTo>
                  <a:lnTo>
                    <a:pt x="400873" y="735099"/>
                  </a:lnTo>
                  <a:cubicBezTo>
                    <a:pt x="391354" y="756753"/>
                    <a:pt x="375933" y="770809"/>
                    <a:pt x="351087" y="770809"/>
                  </a:cubicBezTo>
                  <a:lnTo>
                    <a:pt x="346708" y="770809"/>
                  </a:lnTo>
                  <a:cubicBezTo>
                    <a:pt x="324025" y="771196"/>
                    <a:pt x="303780" y="756674"/>
                    <a:pt x="296922" y="735099"/>
                  </a:cubicBez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700">
                <a:solidFill>
                  <a:srgbClr val="00843D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CF89AE-47EC-454E-7AE2-C16DD17F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630" y="5518356"/>
              <a:ext cx="30788" cy="273076"/>
            </a:xfrm>
            <a:custGeom>
              <a:avLst/>
              <a:gdLst>
                <a:gd name="T0" fmla="*/ 0 w 85673"/>
                <a:gd name="T1" fmla="*/ 42738 h 759791"/>
                <a:gd name="T2" fmla="*/ 42841 w 85673"/>
                <a:gd name="T3" fmla="*/ 0 h 759791"/>
                <a:gd name="T4" fmla="*/ 85678 w 85673"/>
                <a:gd name="T5" fmla="*/ 42738 h 759791"/>
                <a:gd name="T6" fmla="*/ 85678 w 85673"/>
                <a:gd name="T7" fmla="*/ 723701 h 759791"/>
                <a:gd name="T8" fmla="*/ 42841 w 85673"/>
                <a:gd name="T9" fmla="*/ 766440 h 759791"/>
                <a:gd name="T10" fmla="*/ 0 w 85673"/>
                <a:gd name="T11" fmla="*/ 723701 h 7597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673" h="759791">
                  <a:moveTo>
                    <a:pt x="0" y="42738"/>
                  </a:moveTo>
                  <a:cubicBezTo>
                    <a:pt x="0" y="19135"/>
                    <a:pt x="19179" y="0"/>
                    <a:pt x="42837" y="0"/>
                  </a:cubicBezTo>
                  <a:cubicBezTo>
                    <a:pt x="66495" y="0"/>
                    <a:pt x="85674" y="19135"/>
                    <a:pt x="85674" y="42738"/>
                  </a:cubicBezTo>
                  <a:lnTo>
                    <a:pt x="85674" y="723701"/>
                  </a:lnTo>
                  <a:cubicBezTo>
                    <a:pt x="85674" y="747305"/>
                    <a:pt x="66495" y="766440"/>
                    <a:pt x="42837" y="766440"/>
                  </a:cubicBezTo>
                  <a:cubicBezTo>
                    <a:pt x="19179" y="766440"/>
                    <a:pt x="0" y="747305"/>
                    <a:pt x="0" y="723701"/>
                  </a:cubicBezTo>
                  <a:lnTo>
                    <a:pt x="0" y="42738"/>
                  </a:ln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700">
                <a:solidFill>
                  <a:srgbClr val="00843D"/>
                </a:solidFill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8017229-0CAD-26FD-C1FE-14C2B399F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9979" y="5516125"/>
              <a:ext cx="201684" cy="276646"/>
            </a:xfrm>
            <a:custGeom>
              <a:avLst/>
              <a:gdLst>
                <a:gd name="T0" fmla="*/ 16293 w 561639"/>
                <a:gd name="T1" fmla="*/ 676883 h 769288"/>
                <a:gd name="T2" fmla="*/ 15 w 561639"/>
                <a:gd name="T3" fmla="*/ 644402 h 769288"/>
                <a:gd name="T4" fmla="*/ 40750 w 561639"/>
                <a:gd name="T5" fmla="*/ 602240 h 769288"/>
                <a:gd name="T6" fmla="*/ 41234 w 561639"/>
                <a:gd name="T7" fmla="*/ 602234 h 769288"/>
                <a:gd name="T8" fmla="*/ 67222 w 561639"/>
                <a:gd name="T9" fmla="*/ 611731 h 769288"/>
                <a:gd name="T10" fmla="*/ 306732 w 561639"/>
                <a:gd name="T11" fmla="*/ 701956 h 769288"/>
                <a:gd name="T12" fmla="*/ 475795 w 561639"/>
                <a:gd name="T13" fmla="*/ 573267 h 769288"/>
                <a:gd name="T14" fmla="*/ 475795 w 561639"/>
                <a:gd name="T15" fmla="*/ 570892 h 769288"/>
                <a:gd name="T16" fmla="*/ 278551 w 561639"/>
                <a:gd name="T17" fmla="*/ 427102 h 769288"/>
                <a:gd name="T18" fmla="*/ 24004 w 561639"/>
                <a:gd name="T19" fmla="*/ 208658 h 769288"/>
                <a:gd name="T20" fmla="*/ 24004 w 561639"/>
                <a:gd name="T21" fmla="*/ 206473 h 769288"/>
                <a:gd name="T22" fmla="*/ 273124 w 561639"/>
                <a:gd name="T23" fmla="*/ 0 h 769288"/>
                <a:gd name="T24" fmla="*/ 514824 w 561639"/>
                <a:gd name="T25" fmla="*/ 74650 h 769288"/>
                <a:gd name="T26" fmla="*/ 533196 w 561639"/>
                <a:gd name="T27" fmla="*/ 109220 h 769288"/>
                <a:gd name="T28" fmla="*/ 492263 w 561639"/>
                <a:gd name="T29" fmla="*/ 150249 h 769288"/>
                <a:gd name="T30" fmla="*/ 492073 w 561639"/>
                <a:gd name="T31" fmla="*/ 150249 h 769288"/>
                <a:gd name="T32" fmla="*/ 467132 w 561639"/>
                <a:gd name="T33" fmla="*/ 142746 h 769288"/>
                <a:gd name="T34" fmla="*/ 271030 w 561639"/>
                <a:gd name="T35" fmla="*/ 76264 h 769288"/>
                <a:gd name="T36" fmla="*/ 109202 w 561639"/>
                <a:gd name="T37" fmla="*/ 198496 h 769288"/>
                <a:gd name="T38" fmla="*/ 109202 w 561639"/>
                <a:gd name="T39" fmla="*/ 200585 h 769288"/>
                <a:gd name="T40" fmla="*/ 315013 w 561639"/>
                <a:gd name="T41" fmla="*/ 347605 h 769288"/>
                <a:gd name="T42" fmla="*/ 562516 w 561639"/>
                <a:gd name="T43" fmla="*/ 561680 h 769288"/>
                <a:gd name="T44" fmla="*/ 562516 w 561639"/>
                <a:gd name="T45" fmla="*/ 563864 h 769288"/>
                <a:gd name="T46" fmla="*/ 303495 w 561639"/>
                <a:gd name="T47" fmla="*/ 777935 h 769288"/>
                <a:gd name="T48" fmla="*/ 16293 w 561639"/>
                <a:gd name="T49" fmla="*/ 676883 h 769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61639" h="769288">
                  <a:moveTo>
                    <a:pt x="16293" y="676879"/>
                  </a:moveTo>
                  <a:cubicBezTo>
                    <a:pt x="5763" y="669450"/>
                    <a:pt x="-346" y="657260"/>
                    <a:pt x="15" y="644398"/>
                  </a:cubicBezTo>
                  <a:cubicBezTo>
                    <a:pt x="-406" y="621533"/>
                    <a:pt x="17832" y="602656"/>
                    <a:pt x="40750" y="602236"/>
                  </a:cubicBezTo>
                  <a:cubicBezTo>
                    <a:pt x="40911" y="602233"/>
                    <a:pt x="41072" y="602231"/>
                    <a:pt x="41234" y="602230"/>
                  </a:cubicBezTo>
                  <a:cubicBezTo>
                    <a:pt x="50784" y="602031"/>
                    <a:pt x="60060" y="605421"/>
                    <a:pt x="67222" y="611727"/>
                  </a:cubicBezTo>
                  <a:cubicBezTo>
                    <a:pt x="138712" y="672510"/>
                    <a:pt x="210202" y="701952"/>
                    <a:pt x="306728" y="701952"/>
                  </a:cubicBezTo>
                  <a:cubicBezTo>
                    <a:pt x="408585" y="701952"/>
                    <a:pt x="475791" y="647817"/>
                    <a:pt x="475791" y="573263"/>
                  </a:cubicBezTo>
                  <a:lnTo>
                    <a:pt x="475791" y="570888"/>
                  </a:lnTo>
                  <a:cubicBezTo>
                    <a:pt x="475791" y="500608"/>
                    <a:pt x="437714" y="460623"/>
                    <a:pt x="278551" y="427098"/>
                  </a:cubicBezTo>
                  <a:cubicBezTo>
                    <a:pt x="104157" y="389108"/>
                    <a:pt x="24004" y="333074"/>
                    <a:pt x="24004" y="208658"/>
                  </a:cubicBezTo>
                  <a:lnTo>
                    <a:pt x="24004" y="206473"/>
                  </a:lnTo>
                  <a:cubicBezTo>
                    <a:pt x="24004" y="87566"/>
                    <a:pt x="128716" y="0"/>
                    <a:pt x="273124" y="0"/>
                  </a:cubicBezTo>
                  <a:cubicBezTo>
                    <a:pt x="372887" y="0"/>
                    <a:pt x="445424" y="24883"/>
                    <a:pt x="514820" y="74650"/>
                  </a:cubicBezTo>
                  <a:cubicBezTo>
                    <a:pt x="526052" y="82650"/>
                    <a:pt x="532857" y="95455"/>
                    <a:pt x="533192" y="109220"/>
                  </a:cubicBezTo>
                  <a:cubicBezTo>
                    <a:pt x="533245" y="131827"/>
                    <a:pt x="514918" y="150196"/>
                    <a:pt x="492259" y="150249"/>
                  </a:cubicBezTo>
                  <a:cubicBezTo>
                    <a:pt x="492195" y="150249"/>
                    <a:pt x="492132" y="150249"/>
                    <a:pt x="492069" y="150249"/>
                  </a:cubicBezTo>
                  <a:cubicBezTo>
                    <a:pt x="483148" y="150603"/>
                    <a:pt x="474365" y="147961"/>
                    <a:pt x="467128" y="142746"/>
                  </a:cubicBezTo>
                  <a:cubicBezTo>
                    <a:pt x="411067" y="99305"/>
                    <a:pt x="342013" y="75894"/>
                    <a:pt x="271030" y="76264"/>
                  </a:cubicBezTo>
                  <a:cubicBezTo>
                    <a:pt x="172410" y="76264"/>
                    <a:pt x="109202" y="130399"/>
                    <a:pt x="109202" y="198496"/>
                  </a:cubicBezTo>
                  <a:lnTo>
                    <a:pt x="109202" y="200585"/>
                  </a:lnTo>
                  <a:cubicBezTo>
                    <a:pt x="109202" y="272005"/>
                    <a:pt x="148231" y="311989"/>
                    <a:pt x="315009" y="347605"/>
                  </a:cubicBezTo>
                  <a:cubicBezTo>
                    <a:pt x="484073" y="384359"/>
                    <a:pt x="562512" y="445998"/>
                    <a:pt x="562512" y="561676"/>
                  </a:cubicBezTo>
                  <a:lnTo>
                    <a:pt x="562512" y="563860"/>
                  </a:lnTo>
                  <a:cubicBezTo>
                    <a:pt x="562512" y="693595"/>
                    <a:pt x="454087" y="777931"/>
                    <a:pt x="303491" y="777931"/>
                  </a:cubicBezTo>
                  <a:cubicBezTo>
                    <a:pt x="198804" y="779123"/>
                    <a:pt x="97070" y="743327"/>
                    <a:pt x="16293" y="676879"/>
                  </a:cubicBezTo>
                  <a:close/>
                </a:path>
              </a:pathLst>
            </a:custGeom>
            <a:solidFill>
              <a:srgbClr val="00843D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700">
                <a:solidFill>
                  <a:srgbClr val="00843D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44A3B58-5DDB-6D2A-02E9-02403709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5024" y="5516125"/>
              <a:ext cx="191421" cy="273076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700">
                <a:solidFill>
                  <a:srgbClr val="FFC72C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20EDF53-D13F-E504-CB84-CE77D177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9910" y="5515679"/>
              <a:ext cx="229349" cy="279770"/>
            </a:xfrm>
            <a:custGeom>
              <a:avLst/>
              <a:gdLst>
                <a:gd name="T0" fmla="*/ 0 w 637794"/>
                <a:gd name="T1" fmla="*/ 392052 h 778786"/>
                <a:gd name="T2" fmla="*/ 0 w 637794"/>
                <a:gd name="T3" fmla="*/ 390058 h 778786"/>
                <a:gd name="T4" fmla="*/ 320801 w 637794"/>
                <a:gd name="T5" fmla="*/ 0 h 778786"/>
                <a:gd name="T6" fmla="*/ 638461 w 637794"/>
                <a:gd name="T7" fmla="*/ 387873 h 778786"/>
                <a:gd name="T8" fmla="*/ 638461 w 637794"/>
                <a:gd name="T9" fmla="*/ 390058 h 778786"/>
                <a:gd name="T10" fmla="*/ 318707 w 637794"/>
                <a:gd name="T11" fmla="*/ 780116 h 778786"/>
                <a:gd name="T12" fmla="*/ 0 w 637794"/>
                <a:gd name="T13" fmla="*/ 392052 h 778786"/>
                <a:gd name="T14" fmla="*/ 549836 w 637794"/>
                <a:gd name="T15" fmla="*/ 392052 h 778786"/>
                <a:gd name="T16" fmla="*/ 549836 w 637794"/>
                <a:gd name="T17" fmla="*/ 390058 h 778786"/>
                <a:gd name="T18" fmla="*/ 318707 w 637794"/>
                <a:gd name="T19" fmla="*/ 77499 h 778786"/>
                <a:gd name="T20" fmla="*/ 88625 w 637794"/>
                <a:gd name="T21" fmla="*/ 387873 h 778786"/>
                <a:gd name="T22" fmla="*/ 88625 w 637794"/>
                <a:gd name="T23" fmla="*/ 390058 h 778786"/>
                <a:gd name="T24" fmla="*/ 320801 w 637794"/>
                <a:gd name="T25" fmla="*/ 702522 h 778786"/>
                <a:gd name="T26" fmla="*/ 549836 w 637794"/>
                <a:gd name="T27" fmla="*/ 392052 h 7787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7794" h="778786">
                  <a:moveTo>
                    <a:pt x="0" y="392052"/>
                  </a:moveTo>
                  <a:lnTo>
                    <a:pt x="0" y="390058"/>
                  </a:lnTo>
                  <a:cubicBezTo>
                    <a:pt x="0" y="178836"/>
                    <a:pt x="126417" y="0"/>
                    <a:pt x="320801" y="0"/>
                  </a:cubicBezTo>
                  <a:cubicBezTo>
                    <a:pt x="515186" y="0"/>
                    <a:pt x="638461" y="176651"/>
                    <a:pt x="638461" y="387873"/>
                  </a:cubicBezTo>
                  <a:lnTo>
                    <a:pt x="638461" y="390058"/>
                  </a:lnTo>
                  <a:cubicBezTo>
                    <a:pt x="638461" y="601185"/>
                    <a:pt x="513091" y="780116"/>
                    <a:pt x="318707" y="780116"/>
                  </a:cubicBezTo>
                  <a:cubicBezTo>
                    <a:pt x="124322" y="780116"/>
                    <a:pt x="0" y="603274"/>
                    <a:pt x="0" y="392052"/>
                  </a:cubicBezTo>
                  <a:close/>
                  <a:moveTo>
                    <a:pt x="549836" y="392052"/>
                  </a:moveTo>
                  <a:lnTo>
                    <a:pt x="549836" y="390058"/>
                  </a:lnTo>
                  <a:cubicBezTo>
                    <a:pt x="549836" y="225183"/>
                    <a:pt x="459117" y="77499"/>
                    <a:pt x="318707" y="77499"/>
                  </a:cubicBezTo>
                  <a:cubicBezTo>
                    <a:pt x="178297" y="77499"/>
                    <a:pt x="88625" y="221954"/>
                    <a:pt x="88625" y="387873"/>
                  </a:cubicBezTo>
                  <a:lnTo>
                    <a:pt x="88625" y="390058"/>
                  </a:lnTo>
                  <a:cubicBezTo>
                    <a:pt x="88625" y="554838"/>
                    <a:pt x="179344" y="702522"/>
                    <a:pt x="320801" y="702522"/>
                  </a:cubicBezTo>
                  <a:cubicBezTo>
                    <a:pt x="462258" y="702522"/>
                    <a:pt x="549836" y="556927"/>
                    <a:pt x="549836" y="392052"/>
                  </a:cubicBez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700">
                <a:solidFill>
                  <a:srgbClr val="FFC72C"/>
                </a:solidFill>
              </a:endParaRPr>
            </a:p>
          </p:txBody>
        </p: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1E4B3932-62B5-A9B2-AFA9-1CD81F51FD1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0225657" y="5472397"/>
              <a:ext cx="393552" cy="392659"/>
              <a:chOff x="739775" y="1122363"/>
              <a:chExt cx="1400175" cy="1397000"/>
            </a:xfrm>
            <a:solidFill>
              <a:srgbClr val="772583"/>
            </a:solidFill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7E3E92F0-ADEA-4A92-3A73-D8766EBB5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350" y="1400175"/>
                <a:ext cx="219075" cy="206375"/>
              </a:xfrm>
              <a:custGeom>
                <a:avLst/>
                <a:gdLst>
                  <a:gd name="T0" fmla="*/ 146344 w 171347"/>
                  <a:gd name="T1" fmla="*/ 145836 h 161455"/>
                  <a:gd name="T2" fmla="*/ 25179 w 171347"/>
                  <a:gd name="T3" fmla="*/ 146007 h 161455"/>
                  <a:gd name="T4" fmla="*/ 25008 w 171347"/>
                  <a:gd name="T5" fmla="*/ 25121 h 161455"/>
                  <a:gd name="T6" fmla="*/ 146173 w 171347"/>
                  <a:gd name="T7" fmla="*/ 24951 h 161455"/>
                  <a:gd name="T8" fmla="*/ 146344 w 171347"/>
                  <a:gd name="T9" fmla="*/ 25121 h 161455"/>
                  <a:gd name="T10" fmla="*/ 146344 w 171347"/>
                  <a:gd name="T11" fmla="*/ 145836 h 1614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61455">
                    <a:moveTo>
                      <a:pt x="146340" y="145832"/>
                    </a:moveTo>
                    <a:cubicBezTo>
                      <a:pt x="112929" y="179260"/>
                      <a:pt x="58683" y="179336"/>
                      <a:pt x="25179" y="146003"/>
                    </a:cubicBezTo>
                    <a:cubicBezTo>
                      <a:pt x="-8326" y="112669"/>
                      <a:pt x="-8403" y="58548"/>
                      <a:pt x="25008" y="25121"/>
                    </a:cubicBezTo>
                    <a:cubicBezTo>
                      <a:pt x="58419" y="-8307"/>
                      <a:pt x="112664" y="-8383"/>
                      <a:pt x="146169" y="24951"/>
                    </a:cubicBezTo>
                    <a:cubicBezTo>
                      <a:pt x="146226" y="25007"/>
                      <a:pt x="146283" y="25064"/>
                      <a:pt x="146340" y="25121"/>
                    </a:cubicBezTo>
                    <a:cubicBezTo>
                      <a:pt x="179684" y="58482"/>
                      <a:pt x="179684" y="112471"/>
                      <a:pt x="146340" y="1458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700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44AB965-FF8D-FAB6-FC26-BED99F01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88" y="2017713"/>
                <a:ext cx="219075" cy="217487"/>
              </a:xfrm>
              <a:custGeom>
                <a:avLst/>
                <a:gdLst>
                  <a:gd name="T0" fmla="*/ 24913 w 171347"/>
                  <a:gd name="T1" fmla="*/ 25216 h 170953"/>
                  <a:gd name="T2" fmla="*/ 146078 w 171347"/>
                  <a:gd name="T3" fmla="*/ 24856 h 170953"/>
                  <a:gd name="T4" fmla="*/ 146438 w 171347"/>
                  <a:gd name="T5" fmla="*/ 145738 h 170953"/>
                  <a:gd name="T6" fmla="*/ 25274 w 171347"/>
                  <a:gd name="T7" fmla="*/ 146097 h 170953"/>
                  <a:gd name="T8" fmla="*/ 24913 w 171347"/>
                  <a:gd name="T9" fmla="*/ 145738 h 170953"/>
                  <a:gd name="T10" fmla="*/ 24913 w 171347"/>
                  <a:gd name="T11" fmla="*/ 25216 h 1709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70953">
                    <a:moveTo>
                      <a:pt x="24913" y="25216"/>
                    </a:moveTo>
                    <a:cubicBezTo>
                      <a:pt x="58271" y="-8264"/>
                      <a:pt x="112517" y="-8425"/>
                      <a:pt x="146074" y="24856"/>
                    </a:cubicBezTo>
                    <a:cubicBezTo>
                      <a:pt x="179631" y="58137"/>
                      <a:pt x="179792" y="112258"/>
                      <a:pt x="146434" y="145738"/>
                    </a:cubicBezTo>
                    <a:cubicBezTo>
                      <a:pt x="113076" y="179217"/>
                      <a:pt x="58831" y="179378"/>
                      <a:pt x="25274" y="146097"/>
                    </a:cubicBezTo>
                    <a:cubicBezTo>
                      <a:pt x="25153" y="145978"/>
                      <a:pt x="25033" y="145858"/>
                      <a:pt x="24913" y="145738"/>
                    </a:cubicBezTo>
                    <a:cubicBezTo>
                      <a:pt x="-8304" y="112398"/>
                      <a:pt x="-8304" y="58555"/>
                      <a:pt x="24913" y="25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700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144C005-691E-5AC2-CFF3-47949ABFD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88" y="1400175"/>
                <a:ext cx="219075" cy="206375"/>
              </a:xfrm>
              <a:custGeom>
                <a:avLst/>
                <a:gdLst>
                  <a:gd name="T0" fmla="*/ 25008 w 171347"/>
                  <a:gd name="T1" fmla="*/ 25121 h 161455"/>
                  <a:gd name="T2" fmla="*/ 146173 w 171347"/>
                  <a:gd name="T3" fmla="*/ 24951 h 161455"/>
                  <a:gd name="T4" fmla="*/ 146344 w 171347"/>
                  <a:gd name="T5" fmla="*/ 145836 h 161455"/>
                  <a:gd name="T6" fmla="*/ 25179 w 171347"/>
                  <a:gd name="T7" fmla="*/ 146007 h 161455"/>
                  <a:gd name="T8" fmla="*/ 25008 w 171347"/>
                  <a:gd name="T9" fmla="*/ 145836 h 161455"/>
                  <a:gd name="T10" fmla="*/ 25008 w 171347"/>
                  <a:gd name="T11" fmla="*/ 25121 h 1614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61455">
                    <a:moveTo>
                      <a:pt x="25008" y="25121"/>
                    </a:moveTo>
                    <a:cubicBezTo>
                      <a:pt x="58419" y="-8307"/>
                      <a:pt x="112664" y="-8383"/>
                      <a:pt x="146169" y="24951"/>
                    </a:cubicBezTo>
                    <a:cubicBezTo>
                      <a:pt x="179674" y="58284"/>
                      <a:pt x="179750" y="112405"/>
                      <a:pt x="146340" y="145832"/>
                    </a:cubicBezTo>
                    <a:cubicBezTo>
                      <a:pt x="112929" y="179260"/>
                      <a:pt x="58683" y="179336"/>
                      <a:pt x="25179" y="146003"/>
                    </a:cubicBezTo>
                    <a:cubicBezTo>
                      <a:pt x="25122" y="145946"/>
                      <a:pt x="25065" y="145889"/>
                      <a:pt x="25008" y="145832"/>
                    </a:cubicBezTo>
                    <a:cubicBezTo>
                      <a:pt x="-8336" y="112471"/>
                      <a:pt x="-8336" y="58482"/>
                      <a:pt x="25008" y="25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700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3A3FE8EB-E77A-B0A3-08A9-E646329BC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350" y="2017713"/>
                <a:ext cx="219075" cy="217487"/>
              </a:xfrm>
              <a:custGeom>
                <a:avLst/>
                <a:gdLst>
                  <a:gd name="T0" fmla="*/ 24913 w 171347"/>
                  <a:gd name="T1" fmla="*/ 25216 h 170953"/>
                  <a:gd name="T2" fmla="*/ 146078 w 171347"/>
                  <a:gd name="T3" fmla="*/ 24856 h 170953"/>
                  <a:gd name="T4" fmla="*/ 146438 w 171347"/>
                  <a:gd name="T5" fmla="*/ 145738 h 170953"/>
                  <a:gd name="T6" fmla="*/ 25274 w 171347"/>
                  <a:gd name="T7" fmla="*/ 146097 h 170953"/>
                  <a:gd name="T8" fmla="*/ 24913 w 171347"/>
                  <a:gd name="T9" fmla="*/ 145738 h 170953"/>
                  <a:gd name="T10" fmla="*/ 24913 w 171347"/>
                  <a:gd name="T11" fmla="*/ 25216 h 1709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1347" h="170953">
                    <a:moveTo>
                      <a:pt x="24913" y="25216"/>
                    </a:moveTo>
                    <a:cubicBezTo>
                      <a:pt x="58271" y="-8264"/>
                      <a:pt x="112517" y="-8425"/>
                      <a:pt x="146074" y="24856"/>
                    </a:cubicBezTo>
                    <a:cubicBezTo>
                      <a:pt x="179631" y="58137"/>
                      <a:pt x="179793" y="112258"/>
                      <a:pt x="146434" y="145738"/>
                    </a:cubicBezTo>
                    <a:cubicBezTo>
                      <a:pt x="113076" y="179217"/>
                      <a:pt x="58831" y="179378"/>
                      <a:pt x="25274" y="146097"/>
                    </a:cubicBezTo>
                    <a:cubicBezTo>
                      <a:pt x="25153" y="145978"/>
                      <a:pt x="25033" y="145858"/>
                      <a:pt x="24913" y="145738"/>
                    </a:cubicBezTo>
                    <a:cubicBezTo>
                      <a:pt x="-8304" y="112398"/>
                      <a:pt x="-8304" y="58555"/>
                      <a:pt x="24913" y="252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700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47552B0A-F8AF-3CCD-CEBF-E7FA32DBBD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0313" y="1608138"/>
                <a:ext cx="412750" cy="412750"/>
              </a:xfrm>
              <a:custGeom>
                <a:avLst/>
                <a:gdLst>
                  <a:gd name="T0" fmla="*/ 285393 w 323656"/>
                  <a:gd name="T1" fmla="*/ 241899 h 322911"/>
                  <a:gd name="T2" fmla="*/ 280062 w 323656"/>
                  <a:gd name="T3" fmla="*/ 241899 h 322911"/>
                  <a:gd name="T4" fmla="*/ 235702 w 323656"/>
                  <a:gd name="T5" fmla="*/ 222904 h 322911"/>
                  <a:gd name="T6" fmla="*/ 230657 w 323656"/>
                  <a:gd name="T7" fmla="*/ 217775 h 322911"/>
                  <a:gd name="T8" fmla="*/ 230657 w 323656"/>
                  <a:gd name="T9" fmla="*/ 108365 h 322911"/>
                  <a:gd name="T10" fmla="*/ 236178 w 323656"/>
                  <a:gd name="T11" fmla="*/ 102857 h 322911"/>
                  <a:gd name="T12" fmla="*/ 279872 w 323656"/>
                  <a:gd name="T13" fmla="*/ 85097 h 322911"/>
                  <a:gd name="T14" fmla="*/ 280443 w 323656"/>
                  <a:gd name="T15" fmla="*/ 85097 h 322911"/>
                  <a:gd name="T16" fmla="*/ 286155 w 323656"/>
                  <a:gd name="T17" fmla="*/ 85097 h 322911"/>
                  <a:gd name="T18" fmla="*/ 328801 w 323656"/>
                  <a:gd name="T19" fmla="*/ 42548 h 322911"/>
                  <a:gd name="T20" fmla="*/ 286155 w 323656"/>
                  <a:gd name="T21" fmla="*/ 0 h 322911"/>
                  <a:gd name="T22" fmla="*/ 243508 w 323656"/>
                  <a:gd name="T23" fmla="*/ 42548 h 322911"/>
                  <a:gd name="T24" fmla="*/ 243508 w 323656"/>
                  <a:gd name="T25" fmla="*/ 47772 h 322911"/>
                  <a:gd name="T26" fmla="*/ 243508 w 323656"/>
                  <a:gd name="T27" fmla="*/ 47772 h 322911"/>
                  <a:gd name="T28" fmla="*/ 224470 w 323656"/>
                  <a:gd name="T29" fmla="*/ 92125 h 322911"/>
                  <a:gd name="T30" fmla="*/ 219329 w 323656"/>
                  <a:gd name="T31" fmla="*/ 97348 h 322911"/>
                  <a:gd name="T32" fmla="*/ 109187 w 323656"/>
                  <a:gd name="T33" fmla="*/ 98013 h 322911"/>
                  <a:gd name="T34" fmla="*/ 103475 w 323656"/>
                  <a:gd name="T35" fmla="*/ 92410 h 322911"/>
                  <a:gd name="T36" fmla="*/ 85674 w 323656"/>
                  <a:gd name="T37" fmla="*/ 48817 h 322911"/>
                  <a:gd name="T38" fmla="*/ 85674 w 323656"/>
                  <a:gd name="T39" fmla="*/ 48152 h 322911"/>
                  <a:gd name="T40" fmla="*/ 85674 w 323656"/>
                  <a:gd name="T41" fmla="*/ 42548 h 322911"/>
                  <a:gd name="T42" fmla="*/ 43027 w 323656"/>
                  <a:gd name="T43" fmla="*/ 0 h 322911"/>
                  <a:gd name="T44" fmla="*/ 381 w 323656"/>
                  <a:gd name="T45" fmla="*/ 42549 h 322911"/>
                  <a:gd name="T46" fmla="*/ 43027 w 323656"/>
                  <a:gd name="T47" fmla="*/ 85097 h 322911"/>
                  <a:gd name="T48" fmla="*/ 43123 w 323656"/>
                  <a:gd name="T49" fmla="*/ 85097 h 322911"/>
                  <a:gd name="T50" fmla="*/ 48263 w 323656"/>
                  <a:gd name="T51" fmla="*/ 85097 h 322911"/>
                  <a:gd name="T52" fmla="*/ 48263 w 323656"/>
                  <a:gd name="T53" fmla="*/ 85097 h 322911"/>
                  <a:gd name="T54" fmla="*/ 92718 w 323656"/>
                  <a:gd name="T55" fmla="*/ 104091 h 322911"/>
                  <a:gd name="T56" fmla="*/ 98144 w 323656"/>
                  <a:gd name="T57" fmla="*/ 109600 h 322911"/>
                  <a:gd name="T58" fmla="*/ 98144 w 323656"/>
                  <a:gd name="T59" fmla="*/ 218250 h 322911"/>
                  <a:gd name="T60" fmla="*/ 92242 w 323656"/>
                  <a:gd name="T61" fmla="*/ 224233 h 322911"/>
                  <a:gd name="T62" fmla="*/ 48453 w 323656"/>
                  <a:gd name="T63" fmla="*/ 241994 h 322911"/>
                  <a:gd name="T64" fmla="*/ 48453 w 323656"/>
                  <a:gd name="T65" fmla="*/ 241994 h 322911"/>
                  <a:gd name="T66" fmla="*/ 42647 w 323656"/>
                  <a:gd name="T67" fmla="*/ 241994 h 322911"/>
                  <a:gd name="T68" fmla="*/ 0 w 323656"/>
                  <a:gd name="T69" fmla="*/ 284542 h 322911"/>
                  <a:gd name="T70" fmla="*/ 42647 w 323656"/>
                  <a:gd name="T71" fmla="*/ 327090 h 322911"/>
                  <a:gd name="T72" fmla="*/ 85293 w 323656"/>
                  <a:gd name="T73" fmla="*/ 284542 h 322911"/>
                  <a:gd name="T74" fmla="*/ 85293 w 323656"/>
                  <a:gd name="T75" fmla="*/ 279413 h 322911"/>
                  <a:gd name="T76" fmla="*/ 85293 w 323656"/>
                  <a:gd name="T77" fmla="*/ 279413 h 322911"/>
                  <a:gd name="T78" fmla="*/ 104332 w 323656"/>
                  <a:gd name="T79" fmla="*/ 234491 h 322911"/>
                  <a:gd name="T80" fmla="*/ 110043 w 323656"/>
                  <a:gd name="T81" fmla="*/ 228887 h 322911"/>
                  <a:gd name="T82" fmla="*/ 219996 w 323656"/>
                  <a:gd name="T83" fmla="*/ 228887 h 322911"/>
                  <a:gd name="T84" fmla="*/ 225326 w 323656"/>
                  <a:gd name="T85" fmla="*/ 234206 h 322911"/>
                  <a:gd name="T86" fmla="*/ 243223 w 323656"/>
                  <a:gd name="T87" fmla="*/ 277799 h 322911"/>
                  <a:gd name="T88" fmla="*/ 243223 w 323656"/>
                  <a:gd name="T89" fmla="*/ 278463 h 322911"/>
                  <a:gd name="T90" fmla="*/ 243223 w 323656"/>
                  <a:gd name="T91" fmla="*/ 284067 h 322911"/>
                  <a:gd name="T92" fmla="*/ 285869 w 323656"/>
                  <a:gd name="T93" fmla="*/ 326615 h 322911"/>
                  <a:gd name="T94" fmla="*/ 328516 w 323656"/>
                  <a:gd name="T95" fmla="*/ 284067 h 322911"/>
                  <a:gd name="T96" fmla="*/ 285869 w 323656"/>
                  <a:gd name="T97" fmla="*/ 241519 h 32291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23656" h="322911">
                    <a:moveTo>
                      <a:pt x="285389" y="241899"/>
                    </a:moveTo>
                    <a:cubicBezTo>
                      <a:pt x="283614" y="241804"/>
                      <a:pt x="281834" y="241804"/>
                      <a:pt x="280058" y="241899"/>
                    </a:cubicBezTo>
                    <a:cubicBezTo>
                      <a:pt x="263288" y="241897"/>
                      <a:pt x="247253" y="235031"/>
                      <a:pt x="235698" y="222904"/>
                    </a:cubicBezTo>
                    <a:lnTo>
                      <a:pt x="230653" y="217775"/>
                    </a:lnTo>
                    <a:cubicBezTo>
                      <a:pt x="257112" y="186082"/>
                      <a:pt x="257112" y="140058"/>
                      <a:pt x="230653" y="108365"/>
                    </a:cubicBezTo>
                    <a:lnTo>
                      <a:pt x="236174" y="102857"/>
                    </a:lnTo>
                    <a:cubicBezTo>
                      <a:pt x="243123" y="96114"/>
                      <a:pt x="262067" y="82247"/>
                      <a:pt x="279868" y="85097"/>
                    </a:cubicBezTo>
                    <a:lnTo>
                      <a:pt x="280439" y="85097"/>
                    </a:lnTo>
                    <a:cubicBezTo>
                      <a:pt x="282340" y="85239"/>
                      <a:pt x="284250" y="85239"/>
                      <a:pt x="286151" y="85097"/>
                    </a:cubicBezTo>
                    <a:cubicBezTo>
                      <a:pt x="309704" y="85097"/>
                      <a:pt x="328797" y="66047"/>
                      <a:pt x="328797" y="42548"/>
                    </a:cubicBezTo>
                    <a:cubicBezTo>
                      <a:pt x="328797" y="19050"/>
                      <a:pt x="309704" y="0"/>
                      <a:pt x="286151" y="0"/>
                    </a:cubicBezTo>
                    <a:cubicBezTo>
                      <a:pt x="262598" y="0"/>
                      <a:pt x="243504" y="19050"/>
                      <a:pt x="243504" y="42548"/>
                    </a:cubicBezTo>
                    <a:cubicBezTo>
                      <a:pt x="243413" y="44288"/>
                      <a:pt x="243413" y="46032"/>
                      <a:pt x="243504" y="47772"/>
                    </a:cubicBezTo>
                    <a:cubicBezTo>
                      <a:pt x="243473" y="64525"/>
                      <a:pt x="236598" y="80542"/>
                      <a:pt x="224466" y="92125"/>
                    </a:cubicBezTo>
                    <a:cubicBezTo>
                      <a:pt x="224466" y="92125"/>
                      <a:pt x="222276" y="94214"/>
                      <a:pt x="219325" y="97348"/>
                    </a:cubicBezTo>
                    <a:cubicBezTo>
                      <a:pt x="187314" y="70877"/>
                      <a:pt x="140874" y="71158"/>
                      <a:pt x="109187" y="98013"/>
                    </a:cubicBezTo>
                    <a:lnTo>
                      <a:pt x="103475" y="92410"/>
                    </a:lnTo>
                    <a:cubicBezTo>
                      <a:pt x="96716" y="85477"/>
                      <a:pt x="82818" y="66577"/>
                      <a:pt x="85674" y="48817"/>
                    </a:cubicBezTo>
                    <a:lnTo>
                      <a:pt x="85674" y="48152"/>
                    </a:lnTo>
                    <a:cubicBezTo>
                      <a:pt x="85816" y="46287"/>
                      <a:pt x="85816" y="44413"/>
                      <a:pt x="85674" y="42548"/>
                    </a:cubicBezTo>
                    <a:cubicBezTo>
                      <a:pt x="85674" y="19050"/>
                      <a:pt x="66580" y="0"/>
                      <a:pt x="43027" y="0"/>
                    </a:cubicBezTo>
                    <a:cubicBezTo>
                      <a:pt x="19474" y="0"/>
                      <a:pt x="381" y="19050"/>
                      <a:pt x="381" y="42549"/>
                    </a:cubicBezTo>
                    <a:cubicBezTo>
                      <a:pt x="381" y="66047"/>
                      <a:pt x="19474" y="85097"/>
                      <a:pt x="43027" y="85097"/>
                    </a:cubicBezTo>
                    <a:cubicBezTo>
                      <a:pt x="43059" y="85097"/>
                      <a:pt x="43091" y="85097"/>
                      <a:pt x="43123" y="85097"/>
                    </a:cubicBezTo>
                    <a:cubicBezTo>
                      <a:pt x="44833" y="85245"/>
                      <a:pt x="46553" y="85245"/>
                      <a:pt x="48263" y="85097"/>
                    </a:cubicBezTo>
                    <a:cubicBezTo>
                      <a:pt x="65048" y="85160"/>
                      <a:pt x="81090" y="92014"/>
                      <a:pt x="92718" y="104091"/>
                    </a:cubicBezTo>
                    <a:cubicBezTo>
                      <a:pt x="92718" y="104091"/>
                      <a:pt x="94908" y="106466"/>
                      <a:pt x="98144" y="109600"/>
                    </a:cubicBezTo>
                    <a:cubicBezTo>
                      <a:pt x="72106" y="141158"/>
                      <a:pt x="72106" y="186692"/>
                      <a:pt x="98144" y="218250"/>
                    </a:cubicBezTo>
                    <a:lnTo>
                      <a:pt x="92242" y="224233"/>
                    </a:lnTo>
                    <a:cubicBezTo>
                      <a:pt x="85198" y="230882"/>
                      <a:pt x="66255" y="244748"/>
                      <a:pt x="48453" y="241994"/>
                    </a:cubicBezTo>
                    <a:cubicBezTo>
                      <a:pt x="46519" y="241895"/>
                      <a:pt x="44581" y="241895"/>
                      <a:pt x="42647" y="241994"/>
                    </a:cubicBezTo>
                    <a:cubicBezTo>
                      <a:pt x="19094" y="241994"/>
                      <a:pt x="0" y="261043"/>
                      <a:pt x="0" y="284542"/>
                    </a:cubicBezTo>
                    <a:cubicBezTo>
                      <a:pt x="0" y="308041"/>
                      <a:pt x="19094" y="327090"/>
                      <a:pt x="42647" y="327090"/>
                    </a:cubicBezTo>
                    <a:cubicBezTo>
                      <a:pt x="66200" y="327090"/>
                      <a:pt x="85293" y="308041"/>
                      <a:pt x="85293" y="284542"/>
                    </a:cubicBezTo>
                    <a:cubicBezTo>
                      <a:pt x="85391" y="282834"/>
                      <a:pt x="85391" y="281121"/>
                      <a:pt x="85293" y="279413"/>
                    </a:cubicBezTo>
                    <a:cubicBezTo>
                      <a:pt x="85133" y="262455"/>
                      <a:pt x="92027" y="246190"/>
                      <a:pt x="104332" y="234491"/>
                    </a:cubicBezTo>
                    <a:lnTo>
                      <a:pt x="110043" y="228887"/>
                    </a:lnTo>
                    <a:cubicBezTo>
                      <a:pt x="141860" y="255444"/>
                      <a:pt x="188175" y="255444"/>
                      <a:pt x="219992" y="228887"/>
                    </a:cubicBezTo>
                    <a:lnTo>
                      <a:pt x="225322" y="234206"/>
                    </a:lnTo>
                    <a:cubicBezTo>
                      <a:pt x="232081" y="241139"/>
                      <a:pt x="245979" y="260039"/>
                      <a:pt x="243219" y="277799"/>
                    </a:cubicBezTo>
                    <a:cubicBezTo>
                      <a:pt x="243219" y="277799"/>
                      <a:pt x="243219" y="278274"/>
                      <a:pt x="243219" y="278463"/>
                    </a:cubicBezTo>
                    <a:cubicBezTo>
                      <a:pt x="243074" y="280329"/>
                      <a:pt x="243074" y="282202"/>
                      <a:pt x="243219" y="284067"/>
                    </a:cubicBezTo>
                    <a:cubicBezTo>
                      <a:pt x="243219" y="307566"/>
                      <a:pt x="262312" y="326615"/>
                      <a:pt x="285865" y="326615"/>
                    </a:cubicBezTo>
                    <a:cubicBezTo>
                      <a:pt x="309418" y="326615"/>
                      <a:pt x="328512" y="307566"/>
                      <a:pt x="328512" y="284067"/>
                    </a:cubicBezTo>
                    <a:cubicBezTo>
                      <a:pt x="328512" y="260568"/>
                      <a:pt x="309418" y="241519"/>
                      <a:pt x="285865" y="241519"/>
                    </a:cubicBezTo>
                    <a:lnTo>
                      <a:pt x="285389" y="241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700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077D9578-5649-C004-9BEC-06680378AE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9775" y="1122363"/>
                <a:ext cx="1400175" cy="1397000"/>
              </a:xfrm>
              <a:custGeom>
                <a:avLst/>
                <a:gdLst>
                  <a:gd name="T0" fmla="*/ 1071306 w 1094721"/>
                  <a:gd name="T1" fmla="*/ 483785 h 1092200"/>
                  <a:gd name="T2" fmla="*/ 950410 w 1094721"/>
                  <a:gd name="T3" fmla="*/ 483785 h 1092200"/>
                  <a:gd name="T4" fmla="*/ 931372 w 1094721"/>
                  <a:gd name="T5" fmla="*/ 513132 h 1092200"/>
                  <a:gd name="T6" fmla="*/ 884822 w 1094721"/>
                  <a:gd name="T7" fmla="*/ 533836 h 1092200"/>
                  <a:gd name="T8" fmla="*/ 883394 w 1094721"/>
                  <a:gd name="T9" fmla="*/ 533836 h 1092200"/>
                  <a:gd name="T10" fmla="*/ 865403 w 1094721"/>
                  <a:gd name="T11" fmla="*/ 498886 h 1092200"/>
                  <a:gd name="T12" fmla="*/ 774801 w 1094721"/>
                  <a:gd name="T13" fmla="*/ 498908 h 1092200"/>
                  <a:gd name="T14" fmla="*/ 774823 w 1094721"/>
                  <a:gd name="T15" fmla="*/ 589301 h 1092200"/>
                  <a:gd name="T16" fmla="*/ 865403 w 1094721"/>
                  <a:gd name="T17" fmla="*/ 589301 h 1092200"/>
                  <a:gd name="T18" fmla="*/ 883489 w 1094721"/>
                  <a:gd name="T19" fmla="*/ 552926 h 1092200"/>
                  <a:gd name="T20" fmla="*/ 885298 w 1094721"/>
                  <a:gd name="T21" fmla="*/ 552926 h 1092200"/>
                  <a:gd name="T22" fmla="*/ 930705 w 1094721"/>
                  <a:gd name="T23" fmla="*/ 573440 h 1092200"/>
                  <a:gd name="T24" fmla="*/ 1040014 w 1094721"/>
                  <a:gd name="T25" fmla="*/ 625584 h 1092200"/>
                  <a:gd name="T26" fmla="*/ 1092279 w 1094721"/>
                  <a:gd name="T27" fmla="*/ 516527 h 1092200"/>
                  <a:gd name="T28" fmla="*/ 1071401 w 1094721"/>
                  <a:gd name="T29" fmla="*/ 483880 h 1092200"/>
                  <a:gd name="T30" fmla="*/ 487672 w 1094721"/>
                  <a:gd name="T31" fmla="*/ 21167 h 1092200"/>
                  <a:gd name="T32" fmla="*/ 488113 w 1094721"/>
                  <a:gd name="T33" fmla="*/ 142048 h 1092200"/>
                  <a:gd name="T34" fmla="*/ 518705 w 1094721"/>
                  <a:gd name="T35" fmla="*/ 161538 h 1092200"/>
                  <a:gd name="T36" fmla="*/ 538696 w 1094721"/>
                  <a:gd name="T37" fmla="*/ 207411 h 1092200"/>
                  <a:gd name="T38" fmla="*/ 538696 w 1094721"/>
                  <a:gd name="T39" fmla="*/ 209595 h 1092200"/>
                  <a:gd name="T40" fmla="*/ 502903 w 1094721"/>
                  <a:gd name="T41" fmla="*/ 227545 h 1092200"/>
                  <a:gd name="T42" fmla="*/ 502925 w 1094721"/>
                  <a:gd name="T43" fmla="*/ 317938 h 1092200"/>
                  <a:gd name="T44" fmla="*/ 593531 w 1094721"/>
                  <a:gd name="T45" fmla="*/ 317916 h 1092200"/>
                  <a:gd name="T46" fmla="*/ 593531 w 1094721"/>
                  <a:gd name="T47" fmla="*/ 227545 h 1092200"/>
                  <a:gd name="T48" fmla="*/ 557833 w 1094721"/>
                  <a:gd name="T49" fmla="*/ 209595 h 1092200"/>
                  <a:gd name="T50" fmla="*/ 557833 w 1094721"/>
                  <a:gd name="T51" fmla="*/ 207031 h 1092200"/>
                  <a:gd name="T52" fmla="*/ 581156 w 1094721"/>
                  <a:gd name="T53" fmla="*/ 160304 h 1092200"/>
                  <a:gd name="T54" fmla="*/ 586201 w 1094721"/>
                  <a:gd name="T55" fmla="*/ 157739 h 1092200"/>
                  <a:gd name="T56" fmla="*/ 608667 w 1094721"/>
                  <a:gd name="T57" fmla="*/ 141784 h 1092200"/>
                  <a:gd name="T58" fmla="*/ 600646 w 1094721"/>
                  <a:gd name="T59" fmla="*/ 21167 h 1092200"/>
                  <a:gd name="T60" fmla="*/ 487767 w 1094721"/>
                  <a:gd name="T61" fmla="*/ 21167 h 1092200"/>
                  <a:gd name="T62" fmla="*/ 577443 w 1094721"/>
                  <a:gd name="T63" fmla="*/ 926838 h 1092200"/>
                  <a:gd name="T64" fmla="*/ 557548 w 1094721"/>
                  <a:gd name="T65" fmla="*/ 880776 h 1092200"/>
                  <a:gd name="T66" fmla="*/ 557548 w 1094721"/>
                  <a:gd name="T67" fmla="*/ 878686 h 1092200"/>
                  <a:gd name="T68" fmla="*/ 593436 w 1094721"/>
                  <a:gd name="T69" fmla="*/ 860736 h 1092200"/>
                  <a:gd name="T70" fmla="*/ 593548 w 1094721"/>
                  <a:gd name="T71" fmla="*/ 770209 h 1092200"/>
                  <a:gd name="T72" fmla="*/ 502808 w 1094721"/>
                  <a:gd name="T73" fmla="*/ 770097 h 1092200"/>
                  <a:gd name="T74" fmla="*/ 502695 w 1094721"/>
                  <a:gd name="T75" fmla="*/ 860624 h 1092200"/>
                  <a:gd name="T76" fmla="*/ 502808 w 1094721"/>
                  <a:gd name="T77" fmla="*/ 860736 h 1092200"/>
                  <a:gd name="T78" fmla="*/ 538410 w 1094721"/>
                  <a:gd name="T79" fmla="*/ 878686 h 1092200"/>
                  <a:gd name="T80" fmla="*/ 538410 w 1094721"/>
                  <a:gd name="T81" fmla="*/ 881251 h 1092200"/>
                  <a:gd name="T82" fmla="*/ 515183 w 1094721"/>
                  <a:gd name="T83" fmla="*/ 927883 h 1092200"/>
                  <a:gd name="T84" fmla="*/ 510042 w 1094721"/>
                  <a:gd name="T85" fmla="*/ 930447 h 1092200"/>
                  <a:gd name="T86" fmla="*/ 487672 w 1094721"/>
                  <a:gd name="T87" fmla="*/ 946878 h 1092200"/>
                  <a:gd name="T88" fmla="*/ 487407 w 1094721"/>
                  <a:gd name="T89" fmla="*/ 1067759 h 1092200"/>
                  <a:gd name="T90" fmla="*/ 608571 w 1094721"/>
                  <a:gd name="T91" fmla="*/ 1068024 h 1092200"/>
                  <a:gd name="T92" fmla="*/ 608837 w 1094721"/>
                  <a:gd name="T93" fmla="*/ 947142 h 1092200"/>
                  <a:gd name="T94" fmla="*/ 608571 w 1094721"/>
                  <a:gd name="T95" fmla="*/ 946878 h 1092200"/>
                  <a:gd name="T96" fmla="*/ 577443 w 1094721"/>
                  <a:gd name="T97" fmla="*/ 926838 h 1092200"/>
                  <a:gd name="T98" fmla="*/ 229794 w 1094721"/>
                  <a:gd name="T99" fmla="*/ 498791 h 1092200"/>
                  <a:gd name="T100" fmla="*/ 211707 w 1094721"/>
                  <a:gd name="T101" fmla="*/ 535261 h 1092200"/>
                  <a:gd name="T102" fmla="*/ 209993 w 1094721"/>
                  <a:gd name="T103" fmla="*/ 535261 h 1092200"/>
                  <a:gd name="T104" fmla="*/ 164586 w 1094721"/>
                  <a:gd name="T105" fmla="*/ 514746 h 1092200"/>
                  <a:gd name="T106" fmla="*/ 55510 w 1094721"/>
                  <a:gd name="T107" fmla="*/ 464636 h 1092200"/>
                  <a:gd name="T108" fmla="*/ 5285 w 1094721"/>
                  <a:gd name="T109" fmla="*/ 573461 h 1092200"/>
                  <a:gd name="T110" fmla="*/ 114361 w 1094721"/>
                  <a:gd name="T111" fmla="*/ 623571 h 1092200"/>
                  <a:gd name="T112" fmla="*/ 164015 w 1094721"/>
                  <a:gd name="T113" fmla="*/ 574960 h 1092200"/>
                  <a:gd name="T114" fmla="*/ 210469 w 1094721"/>
                  <a:gd name="T115" fmla="*/ 554255 h 1092200"/>
                  <a:gd name="T116" fmla="*/ 211897 w 1094721"/>
                  <a:gd name="T117" fmla="*/ 554255 h 1092200"/>
                  <a:gd name="T118" fmla="*/ 229794 w 1094721"/>
                  <a:gd name="T119" fmla="*/ 589206 h 1092200"/>
                  <a:gd name="T120" fmla="*/ 320395 w 1094721"/>
                  <a:gd name="T121" fmla="*/ 589184 h 1092200"/>
                  <a:gd name="T122" fmla="*/ 320373 w 1094721"/>
                  <a:gd name="T123" fmla="*/ 498791 h 1092200"/>
                  <a:gd name="T124" fmla="*/ 229794 w 1094721"/>
                  <a:gd name="T125" fmla="*/ 498791 h 10922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94721" h="1092200">
                    <a:moveTo>
                      <a:pt x="1071302" y="483785"/>
                    </a:moveTo>
                    <a:cubicBezTo>
                      <a:pt x="1037874" y="450580"/>
                      <a:pt x="983833" y="450580"/>
                      <a:pt x="950406" y="483785"/>
                    </a:cubicBezTo>
                    <a:cubicBezTo>
                      <a:pt x="942030" y="492097"/>
                      <a:pt x="935538" y="502104"/>
                      <a:pt x="931368" y="513132"/>
                    </a:cubicBezTo>
                    <a:cubicBezTo>
                      <a:pt x="921087" y="532126"/>
                      <a:pt x="894242" y="533931"/>
                      <a:pt x="884818" y="533836"/>
                    </a:cubicBezTo>
                    <a:lnTo>
                      <a:pt x="883390" y="533836"/>
                    </a:lnTo>
                    <a:cubicBezTo>
                      <a:pt x="881171" y="520606"/>
                      <a:pt x="874883" y="508392"/>
                      <a:pt x="865399" y="498886"/>
                    </a:cubicBezTo>
                    <a:cubicBezTo>
                      <a:pt x="840374" y="473930"/>
                      <a:pt x="799810" y="473940"/>
                      <a:pt x="774797" y="498908"/>
                    </a:cubicBezTo>
                    <a:cubicBezTo>
                      <a:pt x="749784" y="523875"/>
                      <a:pt x="749794" y="564346"/>
                      <a:pt x="774819" y="589301"/>
                    </a:cubicBezTo>
                    <a:cubicBezTo>
                      <a:pt x="799836" y="614247"/>
                      <a:pt x="840382" y="614247"/>
                      <a:pt x="865399" y="589301"/>
                    </a:cubicBezTo>
                    <a:cubicBezTo>
                      <a:pt x="875288" y="579501"/>
                      <a:pt x="881648" y="566711"/>
                      <a:pt x="883485" y="552926"/>
                    </a:cubicBezTo>
                    <a:lnTo>
                      <a:pt x="885294" y="552926"/>
                    </a:lnTo>
                    <a:cubicBezTo>
                      <a:pt x="894813" y="552926"/>
                      <a:pt x="921658" y="555300"/>
                      <a:pt x="930701" y="573440"/>
                    </a:cubicBezTo>
                    <a:cubicBezTo>
                      <a:pt x="946454" y="617955"/>
                      <a:pt x="995393" y="641300"/>
                      <a:pt x="1040010" y="625584"/>
                    </a:cubicBezTo>
                    <a:cubicBezTo>
                      <a:pt x="1084628" y="609868"/>
                      <a:pt x="1108027" y="561042"/>
                      <a:pt x="1092275" y="516527"/>
                    </a:cubicBezTo>
                    <a:cubicBezTo>
                      <a:pt x="1087911" y="504194"/>
                      <a:pt x="1080768" y="493025"/>
                      <a:pt x="1071397" y="483880"/>
                    </a:cubicBezTo>
                    <a:lnTo>
                      <a:pt x="1071302" y="483785"/>
                    </a:lnTo>
                    <a:close/>
                    <a:moveTo>
                      <a:pt x="487672" y="21167"/>
                    </a:moveTo>
                    <a:cubicBezTo>
                      <a:pt x="454336" y="54669"/>
                      <a:pt x="454534" y="108789"/>
                      <a:pt x="488113" y="142048"/>
                    </a:cubicBezTo>
                    <a:cubicBezTo>
                      <a:pt x="496798" y="150650"/>
                      <a:pt x="507230" y="157296"/>
                      <a:pt x="518705" y="161538"/>
                    </a:cubicBezTo>
                    <a:cubicBezTo>
                      <a:pt x="537744" y="171985"/>
                      <a:pt x="538791" y="198198"/>
                      <a:pt x="538696" y="207411"/>
                    </a:cubicBezTo>
                    <a:cubicBezTo>
                      <a:pt x="538696" y="207980"/>
                      <a:pt x="538696" y="208740"/>
                      <a:pt x="538696" y="209595"/>
                    </a:cubicBezTo>
                    <a:cubicBezTo>
                      <a:pt x="525130" y="211548"/>
                      <a:pt x="512568" y="217848"/>
                      <a:pt x="502903" y="227545"/>
                    </a:cubicBezTo>
                    <a:cubicBezTo>
                      <a:pt x="477890" y="252513"/>
                      <a:pt x="477900" y="292983"/>
                      <a:pt x="502925" y="317938"/>
                    </a:cubicBezTo>
                    <a:cubicBezTo>
                      <a:pt x="527950" y="342893"/>
                      <a:pt x="568514" y="342883"/>
                      <a:pt x="593527" y="317916"/>
                    </a:cubicBezTo>
                    <a:cubicBezTo>
                      <a:pt x="618531" y="292957"/>
                      <a:pt x="618531" y="252504"/>
                      <a:pt x="593527" y="227545"/>
                    </a:cubicBezTo>
                    <a:cubicBezTo>
                      <a:pt x="583883" y="217872"/>
                      <a:pt x="571359" y="211575"/>
                      <a:pt x="557829" y="209595"/>
                    </a:cubicBezTo>
                    <a:lnTo>
                      <a:pt x="557829" y="207031"/>
                    </a:lnTo>
                    <a:cubicBezTo>
                      <a:pt x="557829" y="196584"/>
                      <a:pt x="560400" y="167901"/>
                      <a:pt x="581152" y="160304"/>
                    </a:cubicBezTo>
                    <a:cubicBezTo>
                      <a:pt x="582959" y="159721"/>
                      <a:pt x="584662" y="158856"/>
                      <a:pt x="586197" y="157739"/>
                    </a:cubicBezTo>
                    <a:cubicBezTo>
                      <a:pt x="594531" y="153719"/>
                      <a:pt x="602126" y="148324"/>
                      <a:pt x="608663" y="141784"/>
                    </a:cubicBezTo>
                    <a:cubicBezTo>
                      <a:pt x="639832" y="106266"/>
                      <a:pt x="636241" y="52264"/>
                      <a:pt x="600642" y="21167"/>
                    </a:cubicBezTo>
                    <a:cubicBezTo>
                      <a:pt x="568334" y="-7056"/>
                      <a:pt x="520075" y="-7056"/>
                      <a:pt x="487767" y="21167"/>
                    </a:cubicBezTo>
                    <a:lnTo>
                      <a:pt x="487672" y="21167"/>
                    </a:lnTo>
                    <a:close/>
                    <a:moveTo>
                      <a:pt x="577439" y="926838"/>
                    </a:moveTo>
                    <a:cubicBezTo>
                      <a:pt x="558401" y="916296"/>
                      <a:pt x="557449" y="890083"/>
                      <a:pt x="557544" y="880776"/>
                    </a:cubicBezTo>
                    <a:lnTo>
                      <a:pt x="557544" y="878686"/>
                    </a:lnTo>
                    <a:cubicBezTo>
                      <a:pt x="571137" y="876733"/>
                      <a:pt x="583730" y="870434"/>
                      <a:pt x="593432" y="860736"/>
                    </a:cubicBezTo>
                    <a:cubicBezTo>
                      <a:pt x="618519" y="835769"/>
                      <a:pt x="618569" y="795238"/>
                      <a:pt x="593544" y="770209"/>
                    </a:cubicBezTo>
                    <a:cubicBezTo>
                      <a:pt x="568519" y="745180"/>
                      <a:pt x="527895" y="745130"/>
                      <a:pt x="502808" y="770097"/>
                    </a:cubicBezTo>
                    <a:cubicBezTo>
                      <a:pt x="477721" y="795064"/>
                      <a:pt x="477670" y="835595"/>
                      <a:pt x="502695" y="860624"/>
                    </a:cubicBezTo>
                    <a:cubicBezTo>
                      <a:pt x="502733" y="860662"/>
                      <a:pt x="502770" y="860699"/>
                      <a:pt x="502808" y="860736"/>
                    </a:cubicBezTo>
                    <a:cubicBezTo>
                      <a:pt x="512426" y="870391"/>
                      <a:pt x="524914" y="876687"/>
                      <a:pt x="538410" y="878686"/>
                    </a:cubicBezTo>
                    <a:lnTo>
                      <a:pt x="538410" y="881251"/>
                    </a:lnTo>
                    <a:cubicBezTo>
                      <a:pt x="538410" y="891698"/>
                      <a:pt x="535935" y="920380"/>
                      <a:pt x="515183" y="927883"/>
                    </a:cubicBezTo>
                    <a:cubicBezTo>
                      <a:pt x="513371" y="928525"/>
                      <a:pt x="511644" y="929386"/>
                      <a:pt x="510042" y="930447"/>
                    </a:cubicBezTo>
                    <a:cubicBezTo>
                      <a:pt x="501747" y="934686"/>
                      <a:pt x="494193" y="940234"/>
                      <a:pt x="487672" y="946878"/>
                    </a:cubicBezTo>
                    <a:cubicBezTo>
                      <a:pt x="454141" y="980185"/>
                      <a:pt x="454022" y="1034306"/>
                      <a:pt x="487407" y="1067759"/>
                    </a:cubicBezTo>
                    <a:cubicBezTo>
                      <a:pt x="520791" y="1101213"/>
                      <a:pt x="575036" y="1101332"/>
                      <a:pt x="608567" y="1068024"/>
                    </a:cubicBezTo>
                    <a:cubicBezTo>
                      <a:pt x="642098" y="1034717"/>
                      <a:pt x="642217" y="980596"/>
                      <a:pt x="608833" y="947142"/>
                    </a:cubicBezTo>
                    <a:cubicBezTo>
                      <a:pt x="608745" y="947054"/>
                      <a:pt x="608656" y="946966"/>
                      <a:pt x="608567" y="946878"/>
                    </a:cubicBezTo>
                    <a:cubicBezTo>
                      <a:pt x="599810" y="937976"/>
                      <a:pt x="589177" y="931131"/>
                      <a:pt x="577439" y="926838"/>
                    </a:cubicBezTo>
                    <a:close/>
                    <a:moveTo>
                      <a:pt x="229794" y="498791"/>
                    </a:moveTo>
                    <a:cubicBezTo>
                      <a:pt x="219989" y="508689"/>
                      <a:pt x="213646" y="521479"/>
                      <a:pt x="211707" y="535261"/>
                    </a:cubicBezTo>
                    <a:lnTo>
                      <a:pt x="209993" y="535261"/>
                    </a:lnTo>
                    <a:cubicBezTo>
                      <a:pt x="200474" y="535261"/>
                      <a:pt x="173534" y="532886"/>
                      <a:pt x="164586" y="514746"/>
                    </a:cubicBezTo>
                    <a:cubicBezTo>
                      <a:pt x="148335" y="470858"/>
                      <a:pt x="99500" y="448423"/>
                      <a:pt x="55510" y="464636"/>
                    </a:cubicBezTo>
                    <a:cubicBezTo>
                      <a:pt x="11520" y="480850"/>
                      <a:pt x="-10967" y="529572"/>
                      <a:pt x="5285" y="573461"/>
                    </a:cubicBezTo>
                    <a:cubicBezTo>
                      <a:pt x="21536" y="617350"/>
                      <a:pt x="70371" y="639785"/>
                      <a:pt x="114361" y="623571"/>
                    </a:cubicBezTo>
                    <a:cubicBezTo>
                      <a:pt x="137111" y="615186"/>
                      <a:pt x="155182" y="597495"/>
                      <a:pt x="164015" y="574960"/>
                    </a:cubicBezTo>
                    <a:cubicBezTo>
                      <a:pt x="174106" y="555965"/>
                      <a:pt x="200950" y="554160"/>
                      <a:pt x="210469" y="554255"/>
                    </a:cubicBezTo>
                    <a:lnTo>
                      <a:pt x="211897" y="554255"/>
                    </a:lnTo>
                    <a:cubicBezTo>
                      <a:pt x="213998" y="567504"/>
                      <a:pt x="220265" y="579744"/>
                      <a:pt x="229794" y="589206"/>
                    </a:cubicBezTo>
                    <a:cubicBezTo>
                      <a:pt x="254819" y="614161"/>
                      <a:pt x="295382" y="614151"/>
                      <a:pt x="320395" y="589184"/>
                    </a:cubicBezTo>
                    <a:cubicBezTo>
                      <a:pt x="345408" y="564216"/>
                      <a:pt x="345398" y="523746"/>
                      <a:pt x="320373" y="498791"/>
                    </a:cubicBezTo>
                    <a:cubicBezTo>
                      <a:pt x="295357" y="473844"/>
                      <a:pt x="254810" y="473844"/>
                      <a:pt x="229794" y="4987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>
                  <a:defRPr/>
                </a:pPr>
                <a:endParaRPr lang="en-US" sz="2700"/>
              </a:p>
            </p:txBody>
          </p:sp>
        </p:grp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1F8E741-53C0-3A3A-CE45-78A8007F0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90939" y="5516571"/>
              <a:ext cx="191868" cy="273523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700">
                <a:solidFill>
                  <a:srgbClr val="FFC72C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AB8BE7E-C1D4-2B33-B9DE-A26F29FC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4487" y="5515679"/>
              <a:ext cx="191868" cy="273523"/>
            </a:xfrm>
            <a:custGeom>
              <a:avLst/>
              <a:gdLst>
                <a:gd name="T0" fmla="*/ 20561 w 533081"/>
                <a:gd name="T1" fmla="*/ 685332 h 759791"/>
                <a:gd name="T2" fmla="*/ 278729 w 533081"/>
                <a:gd name="T3" fmla="*/ 457964 h 759791"/>
                <a:gd name="T4" fmla="*/ 436465 w 533081"/>
                <a:gd name="T5" fmla="*/ 220529 h 759791"/>
                <a:gd name="T6" fmla="*/ 284156 w 533081"/>
                <a:gd name="T7" fmla="*/ 76169 h 759791"/>
                <a:gd name="T8" fmla="*/ 96145 w 533081"/>
                <a:gd name="T9" fmla="*/ 186054 h 759791"/>
                <a:gd name="T10" fmla="*/ 64826 w 533081"/>
                <a:gd name="T11" fmla="*/ 201155 h 759791"/>
                <a:gd name="T12" fmla="*/ 25892 w 533081"/>
                <a:gd name="T13" fmla="*/ 162691 h 759791"/>
                <a:gd name="T14" fmla="*/ 25892 w 533081"/>
                <a:gd name="T15" fmla="*/ 162690 h 759791"/>
                <a:gd name="T16" fmla="*/ 34555 w 533081"/>
                <a:gd name="T17" fmla="*/ 139042 h 759791"/>
                <a:gd name="T18" fmla="*/ 290533 w 533081"/>
                <a:gd name="T19" fmla="*/ 0 h 759791"/>
                <a:gd name="T20" fmla="*/ 524994 w 533081"/>
                <a:gd name="T21" fmla="*/ 213406 h 759791"/>
                <a:gd name="T22" fmla="*/ 524994 w 533081"/>
                <a:gd name="T23" fmla="*/ 215496 h 759791"/>
                <a:gd name="T24" fmla="*/ 333751 w 533081"/>
                <a:gd name="T25" fmla="*/ 508585 h 759791"/>
                <a:gd name="T26" fmla="*/ 131842 w 533081"/>
                <a:gd name="T27" fmla="*/ 687516 h 759791"/>
                <a:gd name="T28" fmla="*/ 498055 w 533081"/>
                <a:gd name="T29" fmla="*/ 687516 h 759791"/>
                <a:gd name="T30" fmla="*/ 538866 w 533081"/>
                <a:gd name="T31" fmla="*/ 724393 h 759791"/>
                <a:gd name="T32" fmla="*/ 501904 w 533081"/>
                <a:gd name="T33" fmla="*/ 765110 h 759791"/>
                <a:gd name="T34" fmla="*/ 498055 w 533081"/>
                <a:gd name="T35" fmla="*/ 765110 h 759791"/>
                <a:gd name="T36" fmla="*/ 43218 w 533081"/>
                <a:gd name="T37" fmla="*/ 765110 h 759791"/>
                <a:gd name="T38" fmla="*/ 123 w 533081"/>
                <a:gd name="T39" fmla="*/ 728383 h 759791"/>
                <a:gd name="T40" fmla="*/ 0 w 533081"/>
                <a:gd name="T41" fmla="*/ 725221 h 759791"/>
                <a:gd name="T42" fmla="*/ 20562 w 533081"/>
                <a:gd name="T43" fmla="*/ 685332 h 7597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3081" h="759791">
                  <a:moveTo>
                    <a:pt x="20561" y="685332"/>
                  </a:moveTo>
                  <a:lnTo>
                    <a:pt x="278725" y="457964"/>
                  </a:lnTo>
                  <a:cubicBezTo>
                    <a:pt x="395432" y="354538"/>
                    <a:pt x="436461" y="296509"/>
                    <a:pt x="436461" y="220529"/>
                  </a:cubicBezTo>
                  <a:cubicBezTo>
                    <a:pt x="436461" y="132204"/>
                    <a:pt x="366208" y="76169"/>
                    <a:pt x="284152" y="76169"/>
                  </a:cubicBezTo>
                  <a:cubicBezTo>
                    <a:pt x="204189" y="76169"/>
                    <a:pt x="150215" y="114918"/>
                    <a:pt x="96145" y="186054"/>
                  </a:cubicBezTo>
                  <a:cubicBezTo>
                    <a:pt x="88754" y="195829"/>
                    <a:pt x="77095" y="201451"/>
                    <a:pt x="64826" y="201155"/>
                  </a:cubicBezTo>
                  <a:cubicBezTo>
                    <a:pt x="43429" y="201260"/>
                    <a:pt x="25998" y="184039"/>
                    <a:pt x="25892" y="162691"/>
                  </a:cubicBezTo>
                  <a:cubicBezTo>
                    <a:pt x="25892" y="162691"/>
                    <a:pt x="25892" y="162691"/>
                    <a:pt x="25892" y="162690"/>
                  </a:cubicBezTo>
                  <a:cubicBezTo>
                    <a:pt x="26002" y="154054"/>
                    <a:pt x="29057" y="145713"/>
                    <a:pt x="34555" y="139042"/>
                  </a:cubicBezTo>
                  <a:cubicBezTo>
                    <a:pt x="97192" y="51761"/>
                    <a:pt x="166302" y="0"/>
                    <a:pt x="290529" y="0"/>
                  </a:cubicBezTo>
                  <a:cubicBezTo>
                    <a:pt x="426656" y="0"/>
                    <a:pt x="524990" y="90510"/>
                    <a:pt x="524990" y="213406"/>
                  </a:cubicBezTo>
                  <a:lnTo>
                    <a:pt x="524990" y="215496"/>
                  </a:lnTo>
                  <a:cubicBezTo>
                    <a:pt x="524990" y="325476"/>
                    <a:pt x="466637" y="393287"/>
                    <a:pt x="333747" y="508585"/>
                  </a:cubicBezTo>
                  <a:lnTo>
                    <a:pt x="131842" y="687516"/>
                  </a:lnTo>
                  <a:lnTo>
                    <a:pt x="498051" y="687516"/>
                  </a:lnTo>
                  <a:cubicBezTo>
                    <a:pt x="519527" y="686456"/>
                    <a:pt x="537799" y="702966"/>
                    <a:pt x="538862" y="724393"/>
                  </a:cubicBezTo>
                  <a:cubicBezTo>
                    <a:pt x="539925" y="745820"/>
                    <a:pt x="523376" y="764049"/>
                    <a:pt x="501900" y="765110"/>
                  </a:cubicBezTo>
                  <a:cubicBezTo>
                    <a:pt x="500618" y="765173"/>
                    <a:pt x="499333" y="765173"/>
                    <a:pt x="498051" y="765110"/>
                  </a:cubicBezTo>
                  <a:lnTo>
                    <a:pt x="43218" y="765110"/>
                  </a:lnTo>
                  <a:cubicBezTo>
                    <a:pt x="21152" y="766841"/>
                    <a:pt x="1858" y="750398"/>
                    <a:pt x="123" y="728383"/>
                  </a:cubicBezTo>
                  <a:cubicBezTo>
                    <a:pt x="40" y="727331"/>
                    <a:pt x="-1" y="726276"/>
                    <a:pt x="0" y="725221"/>
                  </a:cubicBezTo>
                  <a:cubicBezTo>
                    <a:pt x="-5" y="709392"/>
                    <a:pt x="7653" y="694535"/>
                    <a:pt x="20562" y="685332"/>
                  </a:cubicBezTo>
                  <a:lnTo>
                    <a:pt x="20561" y="685332"/>
                  </a:lnTo>
                  <a:close/>
                </a:path>
              </a:pathLst>
            </a:custGeom>
            <a:solidFill>
              <a:srgbClr val="FFC72C"/>
            </a:solidFill>
            <a:ln>
              <a:noFill/>
            </a:ln>
          </p:spPr>
          <p:txBody>
            <a:bodyPr anchor="ctr"/>
            <a:lstStyle/>
            <a:p>
              <a:pPr>
                <a:defRPr/>
              </a:pPr>
              <a:endParaRPr lang="en-US" sz="2700">
                <a:solidFill>
                  <a:srgbClr val="FFC72C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25AB319-C202-C875-9F8C-4D0EC0467071}"/>
              </a:ext>
            </a:extLst>
          </p:cNvPr>
          <p:cNvSpPr txBox="1"/>
          <p:nvPr/>
        </p:nvSpPr>
        <p:spPr>
          <a:xfrm>
            <a:off x="1703962" y="2739057"/>
            <a:ext cx="6485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Kai </a:t>
            </a:r>
            <a:r>
              <a:rPr lang="en-US" altLang="zh-CN" sz="160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Xiong</a:t>
            </a:r>
            <a:r>
              <a:rPr lang="en-US" altLang="zh-CN" sz="160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, </a:t>
            </a:r>
            <a:r>
              <a:rPr lang="en-US" altLang="zh-CN" sz="160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Zhongsu</a:t>
            </a:r>
            <a:r>
              <a:rPr lang="en-US" altLang="zh-CN" sz="160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Luo, </a:t>
            </a:r>
            <a:r>
              <a:rPr lang="en-US" altLang="zh-CN" sz="160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Siwei</a:t>
            </a:r>
            <a:r>
              <a:rPr lang="en-US" altLang="zh-CN" sz="160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Fu, </a:t>
            </a:r>
            <a:r>
              <a:rPr lang="en-US" altLang="zh-CN" sz="160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Yongheng</a:t>
            </a:r>
            <a:r>
              <a:rPr lang="en-US" altLang="zh-CN" sz="160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Wang, </a:t>
            </a:r>
            <a:r>
              <a:rPr lang="en-US" altLang="zh-CN" sz="160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Mingliang</a:t>
            </a:r>
            <a:r>
              <a:rPr lang="en-US" altLang="zh-CN" sz="160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Xu, </a:t>
            </a:r>
            <a:r>
              <a:rPr lang="en-US" altLang="zh-CN" sz="1600" dirty="0" err="1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Yingcai</a:t>
            </a:r>
            <a:r>
              <a:rPr lang="en-US" altLang="zh-CN" sz="1600" dirty="0">
                <a:solidFill>
                  <a:srgbClr val="404040"/>
                </a:solidFill>
                <a:latin typeface="SF Pro Display" pitchFamily="50" charset="0"/>
                <a:ea typeface="宋体" panose="02010600030101010101" pitchFamily="2" charset="-122"/>
              </a:rPr>
              <a:t> Wu</a:t>
            </a:r>
            <a:endParaRPr lang="en-US" altLang="zh-CN" sz="1600" baseline="30000" dirty="0">
              <a:solidFill>
                <a:srgbClr val="404040"/>
              </a:solidFill>
              <a:latin typeface="SF Pro Display" pitchFamily="50" charset="0"/>
              <a:ea typeface="宋体" panose="02010600030101010101" pitchFamily="2" charset="-122"/>
            </a:endParaRPr>
          </a:p>
        </p:txBody>
      </p:sp>
      <p:cxnSp>
        <p:nvCxnSpPr>
          <p:cNvPr id="22" name="直线连接符 15">
            <a:extLst>
              <a:ext uri="{FF2B5EF4-FFF2-40B4-BE49-F238E27FC236}">
                <a16:creationId xmlns:a16="http://schemas.microsoft.com/office/drawing/2014/main" id="{A7C99517-6DF1-358C-272C-047CE956805B}"/>
              </a:ext>
            </a:extLst>
          </p:cNvPr>
          <p:cNvCxnSpPr>
            <a:cxnSpLocks/>
          </p:cNvCxnSpPr>
          <p:nvPr/>
        </p:nvCxnSpPr>
        <p:spPr>
          <a:xfrm>
            <a:off x="596501" y="6795355"/>
            <a:ext cx="8471299" cy="0"/>
          </a:xfrm>
          <a:prstGeom prst="line">
            <a:avLst/>
          </a:prstGeom>
          <a:ln w="38100">
            <a:solidFill>
              <a:srgbClr val="76B6F2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B292027-FC48-80C0-F138-FF20F9A22B06}"/>
              </a:ext>
            </a:extLst>
          </p:cNvPr>
          <p:cNvSpPr txBox="1"/>
          <p:nvPr/>
        </p:nvSpPr>
        <p:spPr>
          <a:xfrm>
            <a:off x="1258513" y="6949266"/>
            <a:ext cx="1641027" cy="365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778" dirty="0">
                <a:solidFill>
                  <a:srgbClr val="76B6F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IEEE TVCG</a:t>
            </a:r>
            <a:r>
              <a:rPr kumimoji="1" lang="zh-CN" altLang="en-US" sz="1778" dirty="0">
                <a:solidFill>
                  <a:srgbClr val="76B6F2"/>
                </a:solidFill>
                <a:latin typeface="SF Pro Display" pitchFamily="2" charset="0"/>
                <a:cs typeface="SF Pro Display" pitchFamily="2" charset="0"/>
              </a:rPr>
              <a:t> </a:t>
            </a:r>
            <a:r>
              <a:rPr kumimoji="1" lang="en-US" altLang="zh-CN" sz="1778" dirty="0">
                <a:solidFill>
                  <a:srgbClr val="76B6F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</a:t>
            </a:r>
            <a:r>
              <a:rPr kumimoji="1" lang="en-US" altLang="zh-Hans" sz="1778" dirty="0">
                <a:solidFill>
                  <a:srgbClr val="76B6F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022</a:t>
            </a:r>
            <a:endParaRPr kumimoji="1" lang="zh-CN" altLang="en-US" sz="1778" dirty="0">
              <a:solidFill>
                <a:srgbClr val="76B6F2"/>
              </a:solidFill>
              <a:latin typeface="SF Pro Display" pitchFamily="2" charset="0"/>
              <a:cs typeface="SF Pro Display" pitchFamily="2" charset="0"/>
            </a:endParaRPr>
          </a:p>
        </p:txBody>
      </p:sp>
      <p:cxnSp>
        <p:nvCxnSpPr>
          <p:cNvPr id="24" name="直线箭头连接符 34">
            <a:extLst>
              <a:ext uri="{FF2B5EF4-FFF2-40B4-BE49-F238E27FC236}">
                <a16:creationId xmlns:a16="http://schemas.microsoft.com/office/drawing/2014/main" id="{44CD05F4-4713-1C2D-B83B-84A41F8342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12728" y="6346156"/>
            <a:ext cx="877492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6B6F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0768A1A-FD6C-422F-2264-2D321FA689AF}"/>
              </a:ext>
            </a:extLst>
          </p:cNvPr>
          <p:cNvGrpSpPr/>
          <p:nvPr/>
        </p:nvGrpSpPr>
        <p:grpSpPr>
          <a:xfrm>
            <a:off x="762000" y="4945196"/>
            <a:ext cx="2578946" cy="1445926"/>
            <a:chOff x="873608" y="215667"/>
            <a:chExt cx="9774858" cy="612012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C019C6D-7D03-B66E-50D0-A4C16F248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113"/>
            <a:stretch/>
          </p:blipFill>
          <p:spPr>
            <a:xfrm>
              <a:off x="873608" y="215667"/>
              <a:ext cx="9774858" cy="251998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3297C7E-33C4-B000-5EB7-3FBF12FF5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444"/>
            <a:stretch/>
          </p:blipFill>
          <p:spPr>
            <a:xfrm>
              <a:off x="873608" y="2735654"/>
              <a:ext cx="9774858" cy="3600138"/>
            </a:xfrm>
            <a:prstGeom prst="rect">
              <a:avLst/>
            </a:prstGeom>
          </p:spPr>
        </p:pic>
      </p:grpSp>
      <p:cxnSp>
        <p:nvCxnSpPr>
          <p:cNvPr id="28" name="直线箭头连接符 34">
            <a:extLst>
              <a:ext uri="{FF2B5EF4-FFF2-40B4-BE49-F238E27FC236}">
                <a16:creationId xmlns:a16="http://schemas.microsoft.com/office/drawing/2014/main" id="{DDCB38F5-3FA4-5282-CD7E-C91768438C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67151" y="6356609"/>
            <a:ext cx="877492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6B6F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D94D64B-1544-9292-C464-E12909DE8DFF}"/>
              </a:ext>
            </a:extLst>
          </p:cNvPr>
          <p:cNvSpPr txBox="1"/>
          <p:nvPr/>
        </p:nvSpPr>
        <p:spPr>
          <a:xfrm>
            <a:off x="5590796" y="6949266"/>
            <a:ext cx="1430199" cy="365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778" dirty="0">
                <a:solidFill>
                  <a:srgbClr val="76B6F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IEEE VIS</a:t>
            </a:r>
            <a:r>
              <a:rPr kumimoji="1" lang="zh-CN" altLang="en-US" sz="1778" dirty="0">
                <a:solidFill>
                  <a:srgbClr val="76B6F2"/>
                </a:solidFill>
                <a:latin typeface="SF Pro Display" pitchFamily="2" charset="0"/>
                <a:cs typeface="SF Pro Display" pitchFamily="2" charset="0"/>
              </a:rPr>
              <a:t> </a:t>
            </a:r>
            <a:r>
              <a:rPr kumimoji="1" lang="en-US" altLang="zh-CN" sz="1778" dirty="0">
                <a:solidFill>
                  <a:srgbClr val="76B6F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</a:t>
            </a:r>
            <a:r>
              <a:rPr kumimoji="1" lang="en-US" altLang="zh-Hans" sz="1778" dirty="0">
                <a:solidFill>
                  <a:srgbClr val="76B6F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022</a:t>
            </a:r>
            <a:endParaRPr kumimoji="1" lang="zh-CN" altLang="en-US" sz="1778" dirty="0">
              <a:solidFill>
                <a:srgbClr val="76B6F2"/>
              </a:solidFill>
              <a:latin typeface="SF Pro Display" pitchFamily="2" charset="0"/>
              <a:cs typeface="SF Pro Display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81502A7-6B3D-FD4A-8BA6-AC3CDBA2A4D5}"/>
              </a:ext>
            </a:extLst>
          </p:cNvPr>
          <p:cNvSpPr txBox="1"/>
          <p:nvPr/>
        </p:nvSpPr>
        <p:spPr>
          <a:xfrm>
            <a:off x="5549277" y="3383867"/>
            <a:ext cx="1513235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2032" b="1" dirty="0">
                <a:solidFill>
                  <a:srgbClr val="76B6F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COMANTICS</a:t>
            </a:r>
            <a:endParaRPr kumimoji="1" lang="zh-CN" altLang="en-US" sz="2032" b="1" dirty="0">
              <a:solidFill>
                <a:srgbClr val="76B6F2"/>
              </a:solidFill>
              <a:latin typeface="SF Pro Display" pitchFamily="2" charset="0"/>
              <a:cs typeface="SF Pro Display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CBE575-6DB4-F028-9782-97E67270E94C}"/>
              </a:ext>
            </a:extLst>
          </p:cNvPr>
          <p:cNvSpPr txBox="1"/>
          <p:nvPr/>
        </p:nvSpPr>
        <p:spPr>
          <a:xfrm>
            <a:off x="1592216" y="4570269"/>
            <a:ext cx="930063" cy="326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1524" b="1" dirty="0">
                <a:solidFill>
                  <a:srgbClr val="76B6F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SOMNUS</a:t>
            </a:r>
            <a:endParaRPr kumimoji="1" lang="zh-CN" altLang="en-US" sz="1524" b="1" dirty="0">
              <a:solidFill>
                <a:srgbClr val="76B6F2"/>
              </a:solidFill>
              <a:latin typeface="SF Pro Display" pitchFamily="2" charset="0"/>
              <a:cs typeface="SF Pro Display" pitchFamily="2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E329792-6A6B-94DB-4D3A-FBD97AC7D6A6}"/>
              </a:ext>
            </a:extLst>
          </p:cNvPr>
          <p:cNvSpPr txBox="1"/>
          <p:nvPr/>
        </p:nvSpPr>
        <p:spPr>
          <a:xfrm>
            <a:off x="2718705" y="7480704"/>
            <a:ext cx="4226890" cy="44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286" b="1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</a:rPr>
              <a:t>E-mail: </a:t>
            </a:r>
            <a:r>
              <a:rPr lang="zh-CN" altLang="en-US" sz="2286" i="1" dirty="0">
                <a:solidFill>
                  <a:schemeClr val="bg1">
                    <a:lumMod val="75000"/>
                  </a:schemeClr>
                </a:solidFill>
                <a:latin typeface="SF Pro Display" pitchFamily="2" charset="0"/>
              </a:rPr>
              <a:t>kaixiong@zju.edu.cn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AE4FC64-0CD0-E95E-37A2-B56E5F3DAEBA}"/>
              </a:ext>
            </a:extLst>
          </p:cNvPr>
          <p:cNvSpPr txBox="1">
            <a:spLocks/>
          </p:cNvSpPr>
          <p:nvPr/>
        </p:nvSpPr>
        <p:spPr bwMode="auto">
          <a:xfrm>
            <a:off x="9144179" y="3291762"/>
            <a:ext cx="5419113" cy="187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Pct val="80000"/>
              <a:buChar char="•"/>
              <a:defRPr sz="3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1pPr>
            <a:lvl2pPr marL="687388" indent="-352425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SzPct val="90000"/>
              <a:buFont typeface="Times" pitchFamily="2" charset="0"/>
              <a:buChar char="•"/>
              <a:defRPr sz="26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2pPr>
            <a:lvl3pPr marL="1631950" indent="-325438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90000"/>
              <a:buChar char="•"/>
              <a:defRPr sz="24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3pPr>
            <a:lvl4pPr marL="2284413" indent="-325438">
              <a:spcBef>
                <a:spcPts val="400"/>
              </a:spcBef>
              <a:spcAft>
                <a:spcPts val="200"/>
              </a:spcAft>
              <a:buChar char="–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4pPr>
            <a:lvl5pPr marL="2938463" indent="-325438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5pPr>
            <a:lvl6pPr marL="3395663" indent="-325438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6pPr>
            <a:lvl7pPr marL="3852863" indent="-325438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7pPr>
            <a:lvl8pPr marL="4310063" indent="-325438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8pPr>
            <a:lvl9pPr marL="4767263" indent="-325438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40404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6857" b="1" dirty="0">
                <a:solidFill>
                  <a:srgbClr val="105CA4"/>
                </a:solidFill>
              </a:rPr>
              <a:t>Thank You!</a:t>
            </a:r>
            <a:endParaRPr lang="en-US" altLang="en-US" sz="6857" b="1" dirty="0">
              <a:solidFill>
                <a:srgbClr val="105CA4"/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54B2AD8-2201-842D-EABF-BD454F3DD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548" y="3793657"/>
            <a:ext cx="4224695" cy="2597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4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023093D-D157-A571-B79F-9D3A90BAE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600"/>
            <a:ext cx="12954000" cy="1193800"/>
          </a:xfrm>
        </p:spPr>
        <p:txBody>
          <a:bodyPr/>
          <a:lstStyle/>
          <a:p>
            <a:r>
              <a:rPr lang="en-US" altLang="zh-CN" dirty="0"/>
              <a:t>Semantics of Scripts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30E4114-AB9E-2474-1A51-951141C19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2954000" cy="705654"/>
          </a:xfrm>
        </p:spPr>
        <p:txBody>
          <a:bodyPr/>
          <a:lstStyle/>
          <a:p>
            <a:r>
              <a:rPr lang="en-US" altLang="zh-CN" sz="2600" dirty="0"/>
              <a:t>The </a:t>
            </a:r>
            <a:r>
              <a:rPr lang="en-US" altLang="zh-CN" sz="2600" b="1" dirty="0">
                <a:solidFill>
                  <a:srgbClr val="129AE0"/>
                </a:solidFill>
              </a:rPr>
              <a:t>semantics</a:t>
            </a:r>
            <a:r>
              <a:rPr lang="en-US" altLang="zh-CN" sz="2600" dirty="0"/>
              <a:t> of wrangling code is the </a:t>
            </a:r>
            <a:r>
              <a:rPr lang="en-US" altLang="zh-CN" sz="2600" b="1" dirty="0">
                <a:solidFill>
                  <a:srgbClr val="70AD47"/>
                </a:solidFill>
              </a:rPr>
              <a:t>type of data transformation </a:t>
            </a:r>
            <a:r>
              <a:rPr lang="en-US" altLang="zh-CN" sz="2600" dirty="0"/>
              <a:t>and its </a:t>
            </a:r>
            <a:r>
              <a:rPr lang="en-US" altLang="zh-CN" sz="2600" b="1" dirty="0">
                <a:solidFill>
                  <a:srgbClr val="ED7D31"/>
                </a:solidFill>
              </a:rPr>
              <a:t>parameters</a:t>
            </a:r>
            <a:r>
              <a:rPr lang="en-US" altLang="zh-CN" sz="2600" dirty="0"/>
              <a:t>.</a:t>
            </a:r>
            <a:endParaRPr lang="zh-CN" altLang="en-US" sz="2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964C1A-6D43-87CA-073D-F56950D73707}"/>
              </a:ext>
            </a:extLst>
          </p:cNvPr>
          <p:cNvSpPr txBox="1"/>
          <p:nvPr/>
        </p:nvSpPr>
        <p:spPr>
          <a:xfrm>
            <a:off x="1219200" y="4003783"/>
            <a:ext cx="40477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tb2 = arrange(tb1, -num)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5EC0B3F-658E-A66C-5B03-3540FCA21034}"/>
              </a:ext>
            </a:extLst>
          </p:cNvPr>
          <p:cNvSpPr/>
          <p:nvPr/>
        </p:nvSpPr>
        <p:spPr>
          <a:xfrm>
            <a:off x="6420466" y="3505200"/>
            <a:ext cx="18630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rgbClr val="1191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endParaRPr lang="zh-CN" altLang="en-US" sz="2800" b="0" cap="none" spc="0" dirty="0">
              <a:ln w="0"/>
              <a:solidFill>
                <a:srgbClr val="1191D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19B1E8-4B6C-2C76-A8F4-F7DA143B053F}"/>
              </a:ext>
            </a:extLst>
          </p:cNvPr>
          <p:cNvSpPr txBox="1"/>
          <p:nvPr/>
        </p:nvSpPr>
        <p:spPr>
          <a:xfrm>
            <a:off x="5797058" y="4436347"/>
            <a:ext cx="310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How was the data changed?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A653549-1B6F-F7D1-7044-5D31C22DC772}"/>
              </a:ext>
            </a:extLst>
          </p:cNvPr>
          <p:cNvGrpSpPr/>
          <p:nvPr/>
        </p:nvGrpSpPr>
        <p:grpSpPr>
          <a:xfrm>
            <a:off x="9906000" y="3510844"/>
            <a:ext cx="3505200" cy="2558971"/>
            <a:chOff x="10439400" y="3220033"/>
            <a:chExt cx="3505200" cy="255897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E01760C-C812-9884-9666-40F06D205E6E}"/>
                </a:ext>
              </a:extLst>
            </p:cNvPr>
            <p:cNvSpPr txBox="1"/>
            <p:nvPr/>
          </p:nvSpPr>
          <p:spPr>
            <a:xfrm>
              <a:off x="10439400" y="3220033"/>
              <a:ext cx="35052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70AD47"/>
                  </a:solidFill>
                </a:rPr>
                <a:t>Transformation type: sort</a:t>
              </a:r>
              <a:endParaRPr lang="zh-CN" altLang="en-US" sz="2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E2F132-46E6-4726-3417-5BD04B7F024D}"/>
                </a:ext>
              </a:extLst>
            </p:cNvPr>
            <p:cNvSpPr txBox="1"/>
            <p:nvPr/>
          </p:nvSpPr>
          <p:spPr>
            <a:xfrm>
              <a:off x="10489312" y="3840012"/>
              <a:ext cx="281940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ED7D31"/>
                  </a:solidFill>
                  <a:latin typeface="SF Pro Display"/>
                  <a:ea typeface="宋体" panose="02010600030101010101" pitchFamily="2" charset="-122"/>
                </a:rPr>
                <a:t>Parameters: { </a:t>
              </a:r>
            </a:p>
            <a:p>
              <a:r>
                <a:rPr lang="en-US" altLang="zh-CN" sz="2000" b="1" dirty="0">
                  <a:solidFill>
                    <a:srgbClr val="ED7D31"/>
                  </a:solidFill>
                  <a:latin typeface="SF Pro Display"/>
                  <a:ea typeface="宋体" panose="02010600030101010101" pitchFamily="2" charset="-122"/>
                </a:rPr>
                <a:t>    Column: num</a:t>
              </a:r>
            </a:p>
            <a:p>
              <a:r>
                <a:rPr lang="en-US" altLang="zh-CN" sz="2000" b="1" dirty="0">
                  <a:solidFill>
                    <a:srgbClr val="ED7D31"/>
                  </a:solidFill>
                  <a:latin typeface="SF Pro Display"/>
                  <a:ea typeface="宋体" panose="02010600030101010101" pitchFamily="2" charset="-122"/>
                </a:rPr>
                <a:t>    Input Table: tb1</a:t>
              </a:r>
            </a:p>
            <a:p>
              <a:r>
                <a:rPr lang="en-US" altLang="zh-CN" sz="2000" b="1" dirty="0">
                  <a:solidFill>
                    <a:srgbClr val="ED7D31"/>
                  </a:solidFill>
                  <a:latin typeface="SF Pro Display"/>
                  <a:ea typeface="宋体" panose="02010600030101010101" pitchFamily="2" charset="-122"/>
                </a:rPr>
                <a:t>    Order:  descending</a:t>
              </a:r>
            </a:p>
            <a:p>
              <a:r>
                <a:rPr lang="en-US" altLang="zh-CN" sz="2000" b="1" dirty="0">
                  <a:solidFill>
                    <a:srgbClr val="ED7D31"/>
                  </a:solidFill>
                  <a:latin typeface="SF Pro Display"/>
                  <a:ea typeface="宋体" panose="02010600030101010101" pitchFamily="2" charset="-122"/>
                </a:rPr>
                <a:t>    Output Table: tb2</a:t>
              </a:r>
            </a:p>
            <a:p>
              <a:r>
                <a:rPr lang="en-US" altLang="zh-CN" sz="2000" b="1" dirty="0">
                  <a:solidFill>
                    <a:srgbClr val="ED7D31"/>
                  </a:solidFill>
                  <a:latin typeface="SF Pro Display"/>
                  <a:ea typeface="宋体" panose="02010600030101010101" pitchFamily="2" charset="-122"/>
                </a:rPr>
                <a:t>}</a:t>
              </a:r>
              <a:endParaRPr lang="zh-CN" altLang="en-US" sz="2000" b="1" dirty="0">
                <a:solidFill>
                  <a:srgbClr val="ED7D31"/>
                </a:solidFill>
                <a:latin typeface="SF Pro Display"/>
              </a:endParaRPr>
            </a:p>
          </p:txBody>
        </p:sp>
      </p:grpSp>
      <p:cxnSp>
        <p:nvCxnSpPr>
          <p:cNvPr id="27" name="直接箭头连接符 25">
            <a:extLst>
              <a:ext uri="{FF2B5EF4-FFF2-40B4-BE49-F238E27FC236}">
                <a16:creationId xmlns:a16="http://schemas.microsoft.com/office/drawing/2014/main" id="{16F6CA8E-6A5B-D6BC-CD87-3A8E34CE04D3}"/>
              </a:ext>
            </a:extLst>
          </p:cNvPr>
          <p:cNvCxnSpPr>
            <a:cxnSpLocks/>
          </p:cNvCxnSpPr>
          <p:nvPr/>
        </p:nvCxnSpPr>
        <p:spPr bwMode="auto">
          <a:xfrm>
            <a:off x="5562600" y="4232383"/>
            <a:ext cx="3810000" cy="0"/>
          </a:xfrm>
          <a:prstGeom prst="straightConnector1">
            <a:avLst/>
          </a:prstGeom>
          <a:noFill/>
          <a:ln w="76200" algn="ctr">
            <a:solidFill>
              <a:srgbClr val="76B6F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795DD41D-A646-CFE4-010E-A360F055F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49"/>
          <a:stretch/>
        </p:blipFill>
        <p:spPr>
          <a:xfrm>
            <a:off x="5562600" y="5135402"/>
            <a:ext cx="3778604" cy="198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6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013F3-FEB7-EE32-F525-18DD762A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 Understanding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713E7E-A034-265A-762F-2899B403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091154"/>
            <a:ext cx="4047432" cy="43858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28C345-C24A-127E-9EC1-94113FCA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091154"/>
            <a:ext cx="3403224" cy="43858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45B008-0C82-2737-6EC9-B0CFC9EDC603}"/>
              </a:ext>
            </a:extLst>
          </p:cNvPr>
          <p:cNvSpPr txBox="1"/>
          <p:nvPr/>
        </p:nvSpPr>
        <p:spPr>
          <a:xfrm>
            <a:off x="2133600" y="1752600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Shrestha et al. 2021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E9F8FD-7F8A-47B8-5029-3E5CF9409DC4}"/>
              </a:ext>
            </a:extLst>
          </p:cNvPr>
          <p:cNvSpPr txBox="1"/>
          <p:nvPr/>
        </p:nvSpPr>
        <p:spPr>
          <a:xfrm>
            <a:off x="3583568" y="6534090"/>
            <a:ext cx="988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Unravel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452170-A39E-27B2-4EC3-CB85C87D3685}"/>
              </a:ext>
            </a:extLst>
          </p:cNvPr>
          <p:cNvSpPr txBox="1"/>
          <p:nvPr/>
        </p:nvSpPr>
        <p:spPr>
          <a:xfrm>
            <a:off x="9799824" y="6539750"/>
            <a:ext cx="1455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WrangleDoc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EA930C-F27F-59B4-A5C3-311CDD34DCD3}"/>
              </a:ext>
            </a:extLst>
          </p:cNvPr>
          <p:cNvSpPr txBox="1"/>
          <p:nvPr/>
        </p:nvSpPr>
        <p:spPr>
          <a:xfrm>
            <a:off x="8583510" y="1752600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Yang et al. 2021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D65AFA-F3B0-0A3E-2858-331518173E66}"/>
              </a:ext>
            </a:extLst>
          </p:cNvPr>
          <p:cNvSpPr txBox="1"/>
          <p:nvPr/>
        </p:nvSpPr>
        <p:spPr>
          <a:xfrm>
            <a:off x="4184910" y="7239000"/>
            <a:ext cx="6260580" cy="334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400" dirty="0">
                <a:latin typeface="SF Pro Display" pitchFamily="2" charset="0"/>
              </a:rPr>
              <a:t>Cannot support inferring </a:t>
            </a:r>
            <a:r>
              <a:rPr lang="en-US" altLang="zh-CN" sz="2400" b="1" dirty="0">
                <a:solidFill>
                  <a:srgbClr val="129AE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 transformations</a:t>
            </a:r>
            <a:endParaRPr lang="zh-CN" altLang="en-US" sz="2400" b="1" dirty="0">
              <a:solidFill>
                <a:srgbClr val="129AE0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6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013F3-FEB7-EE32-F525-18DD762A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 Understanding</a:t>
            </a:r>
            <a:endParaRPr lang="zh-CN" altLang="en-US" dirty="0"/>
          </a:p>
        </p:txBody>
      </p:sp>
      <p:pic>
        <p:nvPicPr>
          <p:cNvPr id="7" name="data_tweening_animation">
            <a:hlinkClick r:id="" action="ppaction://media"/>
            <a:extLst>
              <a:ext uri="{FF2B5EF4-FFF2-40B4-BE49-F238E27FC236}">
                <a16:creationId xmlns:a16="http://schemas.microsoft.com/office/drawing/2014/main" id="{B002C359-710A-AD1D-E40A-A9BA405B4E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322" y="2438400"/>
            <a:ext cx="3171928" cy="345551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772140-BB19-2479-09C9-9F9EB79C8E37}"/>
              </a:ext>
            </a:extLst>
          </p:cNvPr>
          <p:cNvSpPr txBox="1"/>
          <p:nvPr/>
        </p:nvSpPr>
        <p:spPr>
          <a:xfrm>
            <a:off x="1386621" y="5988555"/>
            <a:ext cx="1727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 </a:t>
            </a:r>
            <a:r>
              <a:rPr lang="en-US" altLang="zh-CN" sz="2000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Tweening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89D6F9-ED0F-6035-9E1F-C9B7D043A13F}"/>
              </a:ext>
            </a:extLst>
          </p:cNvPr>
          <p:cNvSpPr txBox="1"/>
          <p:nvPr/>
        </p:nvSpPr>
        <p:spPr>
          <a:xfrm>
            <a:off x="685800" y="2061273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Khan et al. 2017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25D886-BA1E-8EF8-B5F7-4734823AF080}"/>
              </a:ext>
            </a:extLst>
          </p:cNvPr>
          <p:cNvSpPr txBox="1"/>
          <p:nvPr/>
        </p:nvSpPr>
        <p:spPr>
          <a:xfrm>
            <a:off x="5502099" y="5988555"/>
            <a:ext cx="151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Datamations</a:t>
            </a:r>
            <a:endParaRPr lang="en-US" sz="2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DE54B4-9AAA-2FB9-6DE3-DA08B98BE324}"/>
              </a:ext>
            </a:extLst>
          </p:cNvPr>
          <p:cNvSpPr txBox="1"/>
          <p:nvPr/>
        </p:nvSpPr>
        <p:spPr>
          <a:xfrm>
            <a:off x="4637978" y="2061273"/>
            <a:ext cx="1944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rPr>
              <a:t>Pu et al. 2021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F Pro Display" pitchFamily="2" charset="0"/>
            </a:endParaRPr>
          </a:p>
        </p:txBody>
      </p:sp>
      <p:pic>
        <p:nvPicPr>
          <p:cNvPr id="12" name="Datamation">
            <a:hlinkClick r:id="" action="ppaction://media"/>
            <a:extLst>
              <a:ext uri="{FF2B5EF4-FFF2-40B4-BE49-F238E27FC236}">
                <a16:creationId xmlns:a16="http://schemas.microsoft.com/office/drawing/2014/main" id="{1D84733E-3302-7258-9492-C1D141451B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6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09988" y="2438400"/>
            <a:ext cx="3036484" cy="345551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24DC1D3-BBED-05BA-5EB5-3099ECD5741D}"/>
              </a:ext>
            </a:extLst>
          </p:cNvPr>
          <p:cNvGrpSpPr/>
          <p:nvPr/>
        </p:nvGrpSpPr>
        <p:grpSpPr>
          <a:xfrm>
            <a:off x="8458200" y="2061273"/>
            <a:ext cx="5469495" cy="4327392"/>
            <a:chOff x="8763000" y="2061273"/>
            <a:chExt cx="5469495" cy="43273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17CED7B-6A8B-ED5C-B779-6B2C27ABA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3"/>
            <a:stretch/>
          </p:blipFill>
          <p:spPr>
            <a:xfrm>
              <a:off x="8839199" y="2514600"/>
              <a:ext cx="5393296" cy="32004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341BA4A-FC63-A50F-BB64-830E10D25E59}"/>
                </a:ext>
              </a:extLst>
            </p:cNvPr>
            <p:cNvSpPr txBox="1"/>
            <p:nvPr/>
          </p:nvSpPr>
          <p:spPr>
            <a:xfrm>
              <a:off x="8763000" y="2061273"/>
              <a:ext cx="19442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F Pro Display" pitchFamily="2" charset="0"/>
                </a:rPr>
                <a:t>Xiong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F Pro Display" pitchFamily="2" charset="0"/>
                </a:rPr>
                <a:t> et al. 2022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Display" pitchFamily="2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E673E3-6CDE-381D-C55E-AC0FE7FD6626}"/>
                </a:ext>
              </a:extLst>
            </p:cNvPr>
            <p:cNvSpPr txBox="1"/>
            <p:nvPr/>
          </p:nvSpPr>
          <p:spPr>
            <a:xfrm>
              <a:off x="10965018" y="5988555"/>
              <a:ext cx="1141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SOMNUS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1B835FB-B410-F0C2-D9D4-9A269921A821}"/>
              </a:ext>
            </a:extLst>
          </p:cNvPr>
          <p:cNvSpPr txBox="1"/>
          <p:nvPr/>
        </p:nvSpPr>
        <p:spPr>
          <a:xfrm>
            <a:off x="2932177" y="6934200"/>
            <a:ext cx="8766045" cy="32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400" dirty="0">
                <a:latin typeface="SF Pro Display" pitchFamily="2" charset="0"/>
              </a:rPr>
              <a:t>Rely on hand-crafted rules, limited in </a:t>
            </a:r>
            <a:r>
              <a:rPr lang="en-US" altLang="zh-CN" sz="2400" b="1" dirty="0">
                <a:solidFill>
                  <a:srgbClr val="129AE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generalizability and scalability</a:t>
            </a:r>
            <a:endParaRPr lang="zh-CN" altLang="en-US" sz="2400" b="1" dirty="0">
              <a:solidFill>
                <a:srgbClr val="129AE0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8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1DF95-9351-D68B-1784-3E9F3A88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COMANTICS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8DDA07-FF7A-BD40-6F83-58FC9FDBC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379" y="2226134"/>
            <a:ext cx="762905" cy="7629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FD9090-0C9E-4A9C-035B-69B55556182D}"/>
              </a:ext>
            </a:extLst>
          </p:cNvPr>
          <p:cNvSpPr/>
          <p:nvPr/>
        </p:nvSpPr>
        <p:spPr>
          <a:xfrm>
            <a:off x="10210800" y="2406570"/>
            <a:ext cx="18630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rgbClr val="1191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endParaRPr lang="zh-CN" altLang="en-US" sz="2800" b="0" cap="none" spc="0" dirty="0">
              <a:ln w="0"/>
              <a:solidFill>
                <a:srgbClr val="1191D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7F143ED-D80B-3599-A3F3-CE3FB0339B5D}"/>
              </a:ext>
            </a:extLst>
          </p:cNvPr>
          <p:cNvGrpSpPr/>
          <p:nvPr/>
        </p:nvGrpSpPr>
        <p:grpSpPr>
          <a:xfrm>
            <a:off x="1143000" y="2944669"/>
            <a:ext cx="11743544" cy="3318013"/>
            <a:chOff x="1286656" y="2777987"/>
            <a:chExt cx="11511677" cy="31963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B9555E-12D7-0A4A-35E2-58F2C76EF90E}"/>
                </a:ext>
              </a:extLst>
            </p:cNvPr>
            <p:cNvGrpSpPr/>
            <p:nvPr/>
          </p:nvGrpSpPr>
          <p:grpSpPr>
            <a:xfrm>
              <a:off x="1286656" y="2777987"/>
              <a:ext cx="6761114" cy="3196367"/>
              <a:chOff x="363277" y="1200425"/>
              <a:chExt cx="6761114" cy="3196367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9E83958-9BDF-760F-F6BC-394B88AEF3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16" r="13030"/>
              <a:stretch/>
            </p:blipFill>
            <p:spPr>
              <a:xfrm>
                <a:off x="653602" y="1200425"/>
                <a:ext cx="5448831" cy="3196367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433FC23-2704-8444-6750-9E8BB5B2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277" y="1743458"/>
                <a:ext cx="6761114" cy="2299817"/>
              </a:xfrm>
              <a:prstGeom prst="rect">
                <a:avLst/>
              </a:prstGeom>
            </p:spPr>
          </p:pic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9932A66-44A5-89EB-20C2-17A5391C4CFF}"/>
                </a:ext>
              </a:extLst>
            </p:cNvPr>
            <p:cNvGrpSpPr/>
            <p:nvPr/>
          </p:nvGrpSpPr>
          <p:grpSpPr>
            <a:xfrm>
              <a:off x="8001000" y="3581400"/>
              <a:ext cx="4797333" cy="2108725"/>
              <a:chOff x="7029702" y="3022073"/>
              <a:chExt cx="4797333" cy="2108725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D4D84E3-AB12-A0A4-2765-1088507EE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9702" y="3193523"/>
                <a:ext cx="757709" cy="150495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20D2887-687D-0E74-CB77-625E9CD2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9783" y="3022073"/>
                <a:ext cx="3847252" cy="21087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36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AB67-E9FB-0689-A4D0-5AC7D86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5589743A-28A6-4613-2B8C-F7AE1AC40E57}"/>
              </a:ext>
            </a:extLst>
          </p:cNvPr>
          <p:cNvSpPr/>
          <p:nvPr/>
        </p:nvSpPr>
        <p:spPr bwMode="auto">
          <a:xfrm>
            <a:off x="1368778" y="1673894"/>
            <a:ext cx="3962400" cy="535906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Scripting Language Level</a:t>
            </a: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774A71CB-E851-DD4F-A68F-90C76588BF31}"/>
              </a:ext>
            </a:extLst>
          </p:cNvPr>
          <p:cNvSpPr/>
          <p:nvPr/>
        </p:nvSpPr>
        <p:spPr bwMode="auto">
          <a:xfrm>
            <a:off x="5334000" y="1684972"/>
            <a:ext cx="3962400" cy="535906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Function Level</a:t>
            </a:r>
          </a:p>
        </p:txBody>
      </p:sp>
      <p:sp>
        <p:nvSpPr>
          <p:cNvPr id="13" name="箭头: V 形 12">
            <a:extLst>
              <a:ext uri="{FF2B5EF4-FFF2-40B4-BE49-F238E27FC236}">
                <a16:creationId xmlns:a16="http://schemas.microsoft.com/office/drawing/2014/main" id="{0420F452-AD00-0A56-0EFD-B5D5F119AD41}"/>
              </a:ext>
            </a:extLst>
          </p:cNvPr>
          <p:cNvSpPr/>
          <p:nvPr/>
        </p:nvSpPr>
        <p:spPr bwMode="auto">
          <a:xfrm>
            <a:off x="9299222" y="1673894"/>
            <a:ext cx="3962400" cy="546984"/>
          </a:xfrm>
          <a:prstGeom prst="chevron">
            <a:avLst/>
          </a:prstGeom>
          <a:solidFill>
            <a:schemeClr val="bg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URWPalladioL-Bold"/>
                <a:ea typeface="ＭＳ Ｐゴシック" panose="020B0600070205080204" pitchFamily="34" charset="-128"/>
              </a:rPr>
              <a:t>Parameter Level</a:t>
            </a:r>
          </a:p>
        </p:txBody>
      </p:sp>
    </p:spTree>
    <p:extLst>
      <p:ext uri="{BB962C8B-B14F-4D97-AF65-F5344CB8AC3E}">
        <p14:creationId xmlns:p14="http://schemas.microsoft.com/office/powerpoint/2010/main" val="25015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lank Presentation">
  <a:themeElements>
    <a:clrScheme name="Custom 2">
      <a:dk1>
        <a:srgbClr val="000000"/>
      </a:dk1>
      <a:lt1>
        <a:srgbClr val="FFFFFF"/>
      </a:lt1>
      <a:dk2>
        <a:srgbClr val="125DA4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D84626"/>
      </a:accent4>
      <a:accent5>
        <a:srgbClr val="C32026"/>
      </a:accent5>
      <a:accent6>
        <a:srgbClr val="4D3A29"/>
      </a:accent6>
      <a:hlink>
        <a:srgbClr val="D2D200"/>
      </a:hlink>
      <a:folHlink>
        <a:srgbClr val="D0B9F8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bg1">
              <a:lumMod val="8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81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125DA4"/>
    </a:dk2>
    <a:lt2>
      <a:srgbClr val="76B6F2"/>
    </a:lt2>
    <a:accent1>
      <a:srgbClr val="FBC01E"/>
    </a:accent1>
    <a:accent2>
      <a:srgbClr val="EFE1A2"/>
    </a:accent2>
    <a:accent3>
      <a:srgbClr val="FA8716"/>
    </a:accent3>
    <a:accent4>
      <a:srgbClr val="D84626"/>
    </a:accent4>
    <a:accent5>
      <a:srgbClr val="C32026"/>
    </a:accent5>
    <a:accent6>
      <a:srgbClr val="4D3A29"/>
    </a:accent6>
    <a:hlink>
      <a:srgbClr val="D2D200"/>
    </a:hlink>
    <a:folHlink>
      <a:srgbClr val="D0B9F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33534</TotalTime>
  <Words>3846</Words>
  <Application>Microsoft Office PowerPoint</Application>
  <PresentationFormat>自定义</PresentationFormat>
  <Paragraphs>790</Paragraphs>
  <Slides>41</Slides>
  <Notes>41</Notes>
  <HiddenSlides>0</HiddenSlides>
  <MMClips>3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ArialMT</vt:lpstr>
      <vt:lpstr>NimbusRomNo9L-Medi</vt:lpstr>
      <vt:lpstr>NimbusRomNo9L-Regu</vt:lpstr>
      <vt:lpstr>NimbusSanL-Regu</vt:lpstr>
      <vt:lpstr>SF Pro Display</vt:lpstr>
      <vt:lpstr>SF Pro Display Medium</vt:lpstr>
      <vt:lpstr>SF Pro Display Semibold</vt:lpstr>
      <vt:lpstr>URWPalladioL-Bold</vt:lpstr>
      <vt:lpstr>等线</vt:lpstr>
      <vt:lpstr>Microsoft YaHei</vt:lpstr>
      <vt:lpstr>Arial</vt:lpstr>
      <vt:lpstr>Consolas</vt:lpstr>
      <vt:lpstr>Gill Sans MT</vt:lpstr>
      <vt:lpstr>Tahoma</vt:lpstr>
      <vt:lpstr>Times</vt:lpstr>
      <vt:lpstr>Blank Presentation</vt:lpstr>
      <vt:lpstr>PowerPoint 演示文稿</vt:lpstr>
      <vt:lpstr>Data Wrangling</vt:lpstr>
      <vt:lpstr>Data Transformation</vt:lpstr>
      <vt:lpstr>Semantics of Scripts</vt:lpstr>
      <vt:lpstr>Semantics of Scripts</vt:lpstr>
      <vt:lpstr>Program Understanding</vt:lpstr>
      <vt:lpstr>Program Understanding</vt:lpstr>
      <vt:lpstr>COMANTICS</vt:lpstr>
      <vt:lpstr>Challenges</vt:lpstr>
      <vt:lpstr>Challenges</vt:lpstr>
      <vt:lpstr>Challenges</vt:lpstr>
      <vt:lpstr>Challenges</vt:lpstr>
      <vt:lpstr>Challenges</vt:lpstr>
      <vt:lpstr>Our Solution</vt:lpstr>
      <vt:lpstr>Observation</vt:lpstr>
      <vt:lpstr>Observation</vt:lpstr>
      <vt:lpstr>Design Space for Table Changes</vt:lpstr>
      <vt:lpstr>Design Space for Table Changes</vt:lpstr>
      <vt:lpstr>Design Space for Table Changes</vt:lpstr>
      <vt:lpstr>Design Space for Table Changes</vt:lpstr>
      <vt:lpstr>Build a Mapping</vt:lpstr>
      <vt:lpstr>Build a Mapping</vt:lpstr>
      <vt:lpstr>COMANTICS Overview</vt:lpstr>
      <vt:lpstr>COMANTICS Overview</vt:lpstr>
      <vt:lpstr>COMANTICS Overview</vt:lpstr>
      <vt:lpstr>COMANTICS Overview</vt:lpstr>
      <vt:lpstr>COMANTICS</vt:lpstr>
      <vt:lpstr>COMANTICS</vt:lpstr>
      <vt:lpstr>COMANTICS</vt:lpstr>
      <vt:lpstr>COMANTICS</vt:lpstr>
      <vt:lpstr>COMANTICS</vt:lpstr>
      <vt:lpstr>COMANTICS</vt:lpstr>
      <vt:lpstr>COMANTICS</vt:lpstr>
      <vt:lpstr>COMANTICS</vt:lpstr>
      <vt:lpstr>COMANTICS</vt:lpstr>
      <vt:lpstr>COMANTICS</vt:lpstr>
      <vt:lpstr>Experiments</vt:lpstr>
      <vt:lpstr>Example Applications</vt:lpstr>
      <vt:lpstr>PowerPoint 演示文稿</vt:lpstr>
      <vt:lpstr>Conclusion</vt:lpstr>
      <vt:lpstr>PowerPoint 演示文稿</vt:lpstr>
    </vt:vector>
  </TitlesOfParts>
  <Company>Melissa Kingman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熊 凯</cp:lastModifiedBy>
  <cp:revision>3620</cp:revision>
  <dcterms:created xsi:type="dcterms:W3CDTF">2008-06-27T17:43:02Z</dcterms:created>
  <dcterms:modified xsi:type="dcterms:W3CDTF">2022-10-27T04:02:27Z</dcterms:modified>
</cp:coreProperties>
</file>